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sldIdLst>
    <p:sldId id="273" r:id="rId5"/>
    <p:sldId id="270" r:id="rId6"/>
    <p:sldId id="271" r:id="rId7"/>
    <p:sldId id="264" r:id="rId8"/>
    <p:sldId id="265" r:id="rId9"/>
    <p:sldId id="262" r:id="rId10"/>
    <p:sldId id="263" r:id="rId11"/>
    <p:sldId id="267" r:id="rId12"/>
    <p:sldId id="268"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763"/>
    <a:srgbClr val="D69758"/>
    <a:srgbClr val="DE9E5D"/>
    <a:srgbClr val="BD7DAD"/>
    <a:srgbClr val="7A6456"/>
    <a:srgbClr val="7A5E4C"/>
    <a:srgbClr val="946647"/>
    <a:srgbClr val="99572B"/>
    <a:srgbClr val="997A48"/>
    <a:srgbClr val="A8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61231-DC8E-4032-9106-58206AC309E1}" v="8" dt="2020-07-09T13:27:03.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2/2/2022</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045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2/2/2022</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8376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2/2/2022</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5722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2/2/2022</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4445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2/2/2022</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627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2/2/2022</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1265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2/2/2022</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7435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2/2/2022</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6497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2/2/2022</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4610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2/2/2022</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6880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2/2/2022</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8394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2/2/2022</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0817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0287DFE-6C19-4BB3-A2FC-8A96E6355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237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wearing face masks&#10;&#10;Description automatically generated with low confidence">
            <a:extLst>
              <a:ext uri="{FF2B5EF4-FFF2-40B4-BE49-F238E27FC236}">
                <a16:creationId xmlns:a16="http://schemas.microsoft.com/office/drawing/2014/main" id="{54F5554C-54D6-47C4-AF66-689D7E273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sp>
        <p:nvSpPr>
          <p:cNvPr id="4" name="Rectangle 3">
            <a:extLst>
              <a:ext uri="{FF2B5EF4-FFF2-40B4-BE49-F238E27FC236}">
                <a16:creationId xmlns:a16="http://schemas.microsoft.com/office/drawing/2014/main" id="{A40B9AE4-E85C-44F1-B280-CA000DB237B0}"/>
              </a:ext>
            </a:extLst>
          </p:cNvPr>
          <p:cNvSpPr/>
          <p:nvPr/>
        </p:nvSpPr>
        <p:spPr>
          <a:xfrm>
            <a:off x="0" y="-2"/>
            <a:ext cx="5283200"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84A4699B-130D-44F8-A369-A257F995B43D}"/>
              </a:ext>
            </a:extLst>
          </p:cNvPr>
          <p:cNvSpPr txBox="1">
            <a:spLocks/>
          </p:cNvSpPr>
          <p:nvPr/>
        </p:nvSpPr>
        <p:spPr>
          <a:xfrm>
            <a:off x="166914" y="141318"/>
            <a:ext cx="4949372" cy="1537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spc="300" dirty="0">
                <a:ln w="28575">
                  <a:solidFill>
                    <a:schemeClr val="bg1"/>
                  </a:solidFill>
                </a:ln>
                <a:solidFill>
                  <a:schemeClr val="bg1"/>
                </a:solidFill>
                <a:latin typeface="Calibri Light" panose="020F0302020204030204" pitchFamily="34" charset="0"/>
                <a:cs typeface="Calibri Light" panose="020F0302020204030204" pitchFamily="34" charset="0"/>
              </a:rPr>
              <a:t>OFF LIMITS</a:t>
            </a:r>
          </a:p>
          <a:p>
            <a:pPr algn="ctr"/>
            <a:r>
              <a:rPr lang="en-GB" sz="4000" spc="300" dirty="0">
                <a:ln w="28575">
                  <a:noFill/>
                </a:ln>
                <a:solidFill>
                  <a:schemeClr val="bg1"/>
                </a:solidFill>
                <a:latin typeface="Calibri Light" panose="020F0302020204030204" pitchFamily="34" charset="0"/>
                <a:cs typeface="Calibri Light" panose="020F0302020204030204" pitchFamily="34" charset="0"/>
              </a:rPr>
              <a:t>WHO WE ARE</a:t>
            </a:r>
          </a:p>
        </p:txBody>
      </p:sp>
      <p:sp>
        <p:nvSpPr>
          <p:cNvPr id="6" name="TextBox 5">
            <a:extLst>
              <a:ext uri="{FF2B5EF4-FFF2-40B4-BE49-F238E27FC236}">
                <a16:creationId xmlns:a16="http://schemas.microsoft.com/office/drawing/2014/main" id="{6E527437-80C0-4A56-8E06-3FD38A1E88AF}"/>
              </a:ext>
            </a:extLst>
          </p:cNvPr>
          <p:cNvSpPr txBox="1"/>
          <p:nvPr/>
        </p:nvSpPr>
        <p:spPr>
          <a:xfrm>
            <a:off x="166914" y="1678797"/>
            <a:ext cx="4949372" cy="3693319"/>
          </a:xfrm>
          <a:prstGeom prst="rect">
            <a:avLst/>
          </a:prstGeom>
          <a:noFill/>
        </p:spPr>
        <p:txBody>
          <a:bodyPr wrap="square" rtlCol="0">
            <a:spAutoFit/>
          </a:bodyPr>
          <a:lstStyle/>
          <a:p>
            <a:pPr algn="ctr"/>
            <a:r>
              <a:rPr lang="en-GB" dirty="0">
                <a:solidFill>
                  <a:schemeClr val="bg1"/>
                </a:solidFill>
                <a:latin typeface="Calibri Light" panose="020F0302020204030204" pitchFamily="34" charset="0"/>
                <a:cs typeface="Calibri Light" panose="020F0302020204030204" pitchFamily="34" charset="0"/>
              </a:rPr>
              <a:t>A truly great team building day or corporate event should make every single employee feel like a superhero!</a:t>
            </a:r>
          </a:p>
          <a:p>
            <a:pPr algn="ctr"/>
            <a:endParaRPr lang="en-GB" dirty="0">
              <a:solidFill>
                <a:schemeClr val="bg1"/>
              </a:solidFill>
              <a:latin typeface="Calibri Light" panose="020F0302020204030204" pitchFamily="34" charset="0"/>
              <a:cs typeface="Calibri Light" panose="020F0302020204030204" pitchFamily="34" charset="0"/>
            </a:endParaRPr>
          </a:p>
          <a:p>
            <a:pPr algn="ctr"/>
            <a:r>
              <a:rPr lang="en-GB" dirty="0">
                <a:solidFill>
                  <a:schemeClr val="bg1"/>
                </a:solidFill>
                <a:latin typeface="Calibri Light" panose="020F0302020204030204" pitchFamily="34" charset="0"/>
                <a:cs typeface="Calibri Light" panose="020F0302020204030204" pitchFamily="34" charset="0"/>
              </a:rPr>
              <a:t>With over 20 years' experience under our belts we have the knowhow, creativity, contacts and expertise to make your corporate event a triumph.</a:t>
            </a:r>
          </a:p>
          <a:p>
            <a:pPr algn="ctr"/>
            <a:endParaRPr lang="en-GB" dirty="0">
              <a:solidFill>
                <a:schemeClr val="bg1"/>
              </a:solidFill>
              <a:latin typeface="Calibri Light" panose="020F0302020204030204" pitchFamily="34" charset="0"/>
              <a:cs typeface="Calibri Light" panose="020F0302020204030204" pitchFamily="34" charset="0"/>
            </a:endParaRPr>
          </a:p>
          <a:p>
            <a:pPr algn="ctr"/>
            <a:r>
              <a:rPr lang="en-GB" dirty="0">
                <a:solidFill>
                  <a:schemeClr val="bg1"/>
                </a:solidFill>
                <a:latin typeface="Calibri Light" panose="020F0302020204030204" pitchFamily="34" charset="0"/>
                <a:cs typeface="Calibri Light" panose="020F0302020204030204" pitchFamily="34" charset="0"/>
              </a:rPr>
              <a:t>Don't just take our word for it, see our reviews: https://www.actiondays.co.uk/reviews/</a:t>
            </a:r>
          </a:p>
          <a:p>
            <a:pPr algn="ctr"/>
            <a:endParaRPr lang="en-GB" dirty="0">
              <a:solidFill>
                <a:schemeClr val="bg1"/>
              </a:solidFill>
              <a:latin typeface="Calibri Light" panose="020F0302020204030204" pitchFamily="34" charset="0"/>
              <a:cs typeface="Calibri Light" panose="020F0302020204030204" pitchFamily="34" charset="0"/>
            </a:endParaRPr>
          </a:p>
          <a:p>
            <a:pPr algn="ctr"/>
            <a:r>
              <a:rPr lang="en-GB" dirty="0">
                <a:solidFill>
                  <a:schemeClr val="bg1"/>
                </a:solidFill>
                <a:latin typeface="Calibri Light" panose="020F0302020204030204" pitchFamily="34" charset="0"/>
                <a:cs typeface="Calibri Light" panose="020F0302020204030204" pitchFamily="34" charset="0"/>
              </a:rPr>
              <a:t>Want further event options? Take a look at our website https://www.actiondays.co.uk/</a:t>
            </a:r>
          </a:p>
        </p:txBody>
      </p:sp>
    </p:spTree>
    <p:extLst>
      <p:ext uri="{BB962C8B-B14F-4D97-AF65-F5344CB8AC3E}">
        <p14:creationId xmlns:p14="http://schemas.microsoft.com/office/powerpoint/2010/main" val="282123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6180487" y="869179"/>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6416234" y="531639"/>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Calibri Light"/>
                <a:cs typeface="Calibri Light"/>
              </a:rPr>
              <a:t>T O T A L L Y   W I P E D   O U T</a:t>
            </a:r>
          </a:p>
        </p:txBody>
      </p:sp>
      <p:sp>
        <p:nvSpPr>
          <p:cNvPr id="2" name="TextBox 1">
            <a:extLst>
              <a:ext uri="{FF2B5EF4-FFF2-40B4-BE49-F238E27FC236}">
                <a16:creationId xmlns:a16="http://schemas.microsoft.com/office/drawing/2014/main" id="{181B39B4-4469-4CF5-ADA4-FA94BB336B25}"/>
              </a:ext>
            </a:extLst>
          </p:cNvPr>
          <p:cNvSpPr txBox="1"/>
          <p:nvPr/>
        </p:nvSpPr>
        <p:spPr>
          <a:xfrm>
            <a:off x="6418618" y="998600"/>
            <a:ext cx="5472895" cy="3016210"/>
          </a:xfrm>
          <a:custGeom>
            <a:avLst/>
            <a:gdLst>
              <a:gd name="connsiteX0" fmla="*/ 0 w 5472895"/>
              <a:gd name="connsiteY0" fmla="*/ 0 h 3016210"/>
              <a:gd name="connsiteX1" fmla="*/ 602018 w 5472895"/>
              <a:gd name="connsiteY1" fmla="*/ 0 h 3016210"/>
              <a:gd name="connsiteX2" fmla="*/ 985121 w 5472895"/>
              <a:gd name="connsiteY2" fmla="*/ 0 h 3016210"/>
              <a:gd name="connsiteX3" fmla="*/ 1587140 w 5472895"/>
              <a:gd name="connsiteY3" fmla="*/ 0 h 3016210"/>
              <a:gd name="connsiteX4" fmla="*/ 2024971 w 5472895"/>
              <a:gd name="connsiteY4" fmla="*/ 0 h 3016210"/>
              <a:gd name="connsiteX5" fmla="*/ 2572261 w 5472895"/>
              <a:gd name="connsiteY5" fmla="*/ 0 h 3016210"/>
              <a:gd name="connsiteX6" fmla="*/ 3064821 w 5472895"/>
              <a:gd name="connsiteY6" fmla="*/ 0 h 3016210"/>
              <a:gd name="connsiteX7" fmla="*/ 3447924 w 5472895"/>
              <a:gd name="connsiteY7" fmla="*/ 0 h 3016210"/>
              <a:gd name="connsiteX8" fmla="*/ 3995213 w 5472895"/>
              <a:gd name="connsiteY8" fmla="*/ 0 h 3016210"/>
              <a:gd name="connsiteX9" fmla="*/ 4487774 w 5472895"/>
              <a:gd name="connsiteY9" fmla="*/ 0 h 3016210"/>
              <a:gd name="connsiteX10" fmla="*/ 4980334 w 5472895"/>
              <a:gd name="connsiteY10" fmla="*/ 0 h 3016210"/>
              <a:gd name="connsiteX11" fmla="*/ 5472895 w 5472895"/>
              <a:gd name="connsiteY11" fmla="*/ 0 h 3016210"/>
              <a:gd name="connsiteX12" fmla="*/ 5472895 w 5472895"/>
              <a:gd name="connsiteY12" fmla="*/ 412215 h 3016210"/>
              <a:gd name="connsiteX13" fmla="*/ 5472895 w 5472895"/>
              <a:gd name="connsiteY13" fmla="*/ 975241 h 3016210"/>
              <a:gd name="connsiteX14" fmla="*/ 5472895 w 5472895"/>
              <a:gd name="connsiteY14" fmla="*/ 1387457 h 3016210"/>
              <a:gd name="connsiteX15" fmla="*/ 5472895 w 5472895"/>
              <a:gd name="connsiteY15" fmla="*/ 1799672 h 3016210"/>
              <a:gd name="connsiteX16" fmla="*/ 5472895 w 5472895"/>
              <a:gd name="connsiteY16" fmla="*/ 2362698 h 3016210"/>
              <a:gd name="connsiteX17" fmla="*/ 5472895 w 5472895"/>
              <a:gd name="connsiteY17" fmla="*/ 3016210 h 3016210"/>
              <a:gd name="connsiteX18" fmla="*/ 4925606 w 5472895"/>
              <a:gd name="connsiteY18" fmla="*/ 3016210 h 3016210"/>
              <a:gd name="connsiteX19" fmla="*/ 4323587 w 5472895"/>
              <a:gd name="connsiteY19" fmla="*/ 3016210 h 3016210"/>
              <a:gd name="connsiteX20" fmla="*/ 3721569 w 5472895"/>
              <a:gd name="connsiteY20" fmla="*/ 3016210 h 3016210"/>
              <a:gd name="connsiteX21" fmla="*/ 3119550 w 5472895"/>
              <a:gd name="connsiteY21" fmla="*/ 3016210 h 3016210"/>
              <a:gd name="connsiteX22" fmla="*/ 2626990 w 5472895"/>
              <a:gd name="connsiteY22" fmla="*/ 3016210 h 3016210"/>
              <a:gd name="connsiteX23" fmla="*/ 2243887 w 5472895"/>
              <a:gd name="connsiteY23" fmla="*/ 3016210 h 3016210"/>
              <a:gd name="connsiteX24" fmla="*/ 1860784 w 5472895"/>
              <a:gd name="connsiteY24" fmla="*/ 3016210 h 3016210"/>
              <a:gd name="connsiteX25" fmla="*/ 1422953 w 5472895"/>
              <a:gd name="connsiteY25" fmla="*/ 3016210 h 3016210"/>
              <a:gd name="connsiteX26" fmla="*/ 985121 w 5472895"/>
              <a:gd name="connsiteY26" fmla="*/ 3016210 h 3016210"/>
              <a:gd name="connsiteX27" fmla="*/ 492561 w 5472895"/>
              <a:gd name="connsiteY27" fmla="*/ 3016210 h 3016210"/>
              <a:gd name="connsiteX28" fmla="*/ 0 w 5472895"/>
              <a:gd name="connsiteY28" fmla="*/ 3016210 h 3016210"/>
              <a:gd name="connsiteX29" fmla="*/ 0 w 5472895"/>
              <a:gd name="connsiteY29" fmla="*/ 2453184 h 3016210"/>
              <a:gd name="connsiteX30" fmla="*/ 0 w 5472895"/>
              <a:gd name="connsiteY30" fmla="*/ 2040969 h 3016210"/>
              <a:gd name="connsiteX31" fmla="*/ 0 w 5472895"/>
              <a:gd name="connsiteY31" fmla="*/ 1568429 h 3016210"/>
              <a:gd name="connsiteX32" fmla="*/ 0 w 5472895"/>
              <a:gd name="connsiteY32" fmla="*/ 1095890 h 3016210"/>
              <a:gd name="connsiteX33" fmla="*/ 0 w 5472895"/>
              <a:gd name="connsiteY33" fmla="*/ 563026 h 3016210"/>
              <a:gd name="connsiteX34" fmla="*/ 0 w 5472895"/>
              <a:gd name="connsiteY34" fmla="*/ 0 h 30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016210"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85181" y="189057"/>
                  <a:pt x="5465255" y="285380"/>
                  <a:pt x="5472895" y="412215"/>
                </a:cubicBezTo>
                <a:cubicBezTo>
                  <a:pt x="5480535" y="539051"/>
                  <a:pt x="5410156" y="752918"/>
                  <a:pt x="5472895" y="975241"/>
                </a:cubicBezTo>
                <a:cubicBezTo>
                  <a:pt x="5535634" y="1197564"/>
                  <a:pt x="5425781" y="1214259"/>
                  <a:pt x="5472895" y="1387457"/>
                </a:cubicBezTo>
                <a:cubicBezTo>
                  <a:pt x="5520009" y="1560655"/>
                  <a:pt x="5454028" y="1615433"/>
                  <a:pt x="5472895" y="1799672"/>
                </a:cubicBezTo>
                <a:cubicBezTo>
                  <a:pt x="5491762" y="1983912"/>
                  <a:pt x="5467792" y="2083699"/>
                  <a:pt x="5472895" y="2362698"/>
                </a:cubicBezTo>
                <a:cubicBezTo>
                  <a:pt x="5477998" y="2641697"/>
                  <a:pt x="5457180" y="2780303"/>
                  <a:pt x="5472895" y="3016210"/>
                </a:cubicBezTo>
                <a:cubicBezTo>
                  <a:pt x="5288387" y="3046963"/>
                  <a:pt x="5184528" y="2994249"/>
                  <a:pt x="4925606" y="3016210"/>
                </a:cubicBezTo>
                <a:cubicBezTo>
                  <a:pt x="4666684" y="3038171"/>
                  <a:pt x="4589126" y="3003626"/>
                  <a:pt x="4323587" y="3016210"/>
                </a:cubicBezTo>
                <a:cubicBezTo>
                  <a:pt x="4058048" y="3028794"/>
                  <a:pt x="3957540" y="2980595"/>
                  <a:pt x="3721569" y="3016210"/>
                </a:cubicBezTo>
                <a:cubicBezTo>
                  <a:pt x="3485598" y="3051825"/>
                  <a:pt x="3398411" y="2986277"/>
                  <a:pt x="3119550" y="3016210"/>
                </a:cubicBezTo>
                <a:cubicBezTo>
                  <a:pt x="2840689" y="3046143"/>
                  <a:pt x="2759106" y="2968278"/>
                  <a:pt x="2626990" y="3016210"/>
                </a:cubicBezTo>
                <a:cubicBezTo>
                  <a:pt x="2494874" y="3064142"/>
                  <a:pt x="2338694" y="3013440"/>
                  <a:pt x="2243887" y="3016210"/>
                </a:cubicBezTo>
                <a:cubicBezTo>
                  <a:pt x="2149080" y="3018980"/>
                  <a:pt x="2033109" y="2999620"/>
                  <a:pt x="1860784" y="3016210"/>
                </a:cubicBezTo>
                <a:cubicBezTo>
                  <a:pt x="1688459" y="3032800"/>
                  <a:pt x="1510708" y="2983027"/>
                  <a:pt x="1422953" y="3016210"/>
                </a:cubicBezTo>
                <a:cubicBezTo>
                  <a:pt x="1335198" y="3049393"/>
                  <a:pt x="1180370" y="2964766"/>
                  <a:pt x="985121" y="3016210"/>
                </a:cubicBezTo>
                <a:cubicBezTo>
                  <a:pt x="789872" y="3067654"/>
                  <a:pt x="677346" y="2999309"/>
                  <a:pt x="492561" y="3016210"/>
                </a:cubicBezTo>
                <a:cubicBezTo>
                  <a:pt x="307776" y="3033111"/>
                  <a:pt x="176492" y="2991617"/>
                  <a:pt x="0" y="3016210"/>
                </a:cubicBezTo>
                <a:cubicBezTo>
                  <a:pt x="-39811" y="2763296"/>
                  <a:pt x="25025" y="2593855"/>
                  <a:pt x="0" y="2453184"/>
                </a:cubicBezTo>
                <a:cubicBezTo>
                  <a:pt x="-25025" y="2312513"/>
                  <a:pt x="28649" y="2246809"/>
                  <a:pt x="0" y="2040969"/>
                </a:cubicBezTo>
                <a:cubicBezTo>
                  <a:pt x="-28649" y="1835130"/>
                  <a:pt x="16708" y="1718855"/>
                  <a:pt x="0" y="1568429"/>
                </a:cubicBezTo>
                <a:cubicBezTo>
                  <a:pt x="-16708" y="1418003"/>
                  <a:pt x="10468" y="1283711"/>
                  <a:pt x="0" y="1095890"/>
                </a:cubicBezTo>
                <a:cubicBezTo>
                  <a:pt x="-10468" y="908069"/>
                  <a:pt x="28935" y="685232"/>
                  <a:pt x="0" y="563026"/>
                </a:cubicBezTo>
                <a:cubicBezTo>
                  <a:pt x="-28935" y="440820"/>
                  <a:pt x="64262" y="121690"/>
                  <a:pt x="0" y="0"/>
                </a:cubicBezTo>
                <a:close/>
              </a:path>
              <a:path w="5472895" h="3016210"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78558" y="162176"/>
                  <a:pt x="5439335" y="373570"/>
                  <a:pt x="5472895" y="502702"/>
                </a:cubicBezTo>
                <a:cubicBezTo>
                  <a:pt x="5506455" y="631834"/>
                  <a:pt x="5437788" y="821679"/>
                  <a:pt x="5472895" y="1065728"/>
                </a:cubicBezTo>
                <a:cubicBezTo>
                  <a:pt x="5508002" y="1309777"/>
                  <a:pt x="5412434" y="1438631"/>
                  <a:pt x="5472895" y="1598591"/>
                </a:cubicBezTo>
                <a:cubicBezTo>
                  <a:pt x="5533356" y="1758551"/>
                  <a:pt x="5455436" y="1880735"/>
                  <a:pt x="5472895" y="2010807"/>
                </a:cubicBezTo>
                <a:cubicBezTo>
                  <a:pt x="5490354" y="2140879"/>
                  <a:pt x="5451348" y="2349771"/>
                  <a:pt x="5472895" y="2573833"/>
                </a:cubicBezTo>
                <a:cubicBezTo>
                  <a:pt x="5494442" y="2797895"/>
                  <a:pt x="5458932" y="2827311"/>
                  <a:pt x="5472895" y="3016210"/>
                </a:cubicBezTo>
                <a:cubicBezTo>
                  <a:pt x="5270698" y="3025618"/>
                  <a:pt x="5220415" y="2969345"/>
                  <a:pt x="4980334" y="3016210"/>
                </a:cubicBezTo>
                <a:cubicBezTo>
                  <a:pt x="4740253" y="3063075"/>
                  <a:pt x="4503562" y="2960859"/>
                  <a:pt x="4378316" y="3016210"/>
                </a:cubicBezTo>
                <a:cubicBezTo>
                  <a:pt x="4253070" y="3071561"/>
                  <a:pt x="4041578" y="2997738"/>
                  <a:pt x="3885755" y="3016210"/>
                </a:cubicBezTo>
                <a:cubicBezTo>
                  <a:pt x="3729932" y="3034682"/>
                  <a:pt x="3407676" y="2967278"/>
                  <a:pt x="3229008" y="3016210"/>
                </a:cubicBezTo>
                <a:cubicBezTo>
                  <a:pt x="3050340" y="3065142"/>
                  <a:pt x="2870119" y="2985237"/>
                  <a:pt x="2572261" y="3016210"/>
                </a:cubicBezTo>
                <a:cubicBezTo>
                  <a:pt x="2274403" y="3047183"/>
                  <a:pt x="2183130" y="2975361"/>
                  <a:pt x="1915513" y="3016210"/>
                </a:cubicBezTo>
                <a:cubicBezTo>
                  <a:pt x="1647896" y="3057059"/>
                  <a:pt x="1615891" y="2986584"/>
                  <a:pt x="1532411" y="3016210"/>
                </a:cubicBezTo>
                <a:cubicBezTo>
                  <a:pt x="1448931" y="3045836"/>
                  <a:pt x="1259881" y="3001277"/>
                  <a:pt x="1094579" y="3016210"/>
                </a:cubicBezTo>
                <a:cubicBezTo>
                  <a:pt x="929277" y="3031143"/>
                  <a:pt x="846089" y="3002181"/>
                  <a:pt x="602018" y="3016210"/>
                </a:cubicBezTo>
                <a:cubicBezTo>
                  <a:pt x="357947" y="3030239"/>
                  <a:pt x="161869" y="3000300"/>
                  <a:pt x="0" y="3016210"/>
                </a:cubicBezTo>
                <a:cubicBezTo>
                  <a:pt x="-17866" y="2849130"/>
                  <a:pt x="53637" y="2724306"/>
                  <a:pt x="0" y="2513508"/>
                </a:cubicBezTo>
                <a:cubicBezTo>
                  <a:pt x="-53637" y="2302710"/>
                  <a:pt x="36730" y="2170326"/>
                  <a:pt x="0" y="1950482"/>
                </a:cubicBezTo>
                <a:cubicBezTo>
                  <a:pt x="-36730" y="1730638"/>
                  <a:pt x="57197" y="1680078"/>
                  <a:pt x="0" y="1417619"/>
                </a:cubicBezTo>
                <a:cubicBezTo>
                  <a:pt x="-57197" y="1155160"/>
                  <a:pt x="34494" y="1038608"/>
                  <a:pt x="0" y="884755"/>
                </a:cubicBezTo>
                <a:cubicBezTo>
                  <a:pt x="-34494" y="730902"/>
                  <a:pt x="14901" y="658891"/>
                  <a:pt x="0" y="472540"/>
                </a:cubicBezTo>
                <a:cubicBezTo>
                  <a:pt x="-14901" y="286189"/>
                  <a:pt x="20831" y="103576"/>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solidFill>
                  <a:schemeClr val="bg1"/>
                </a:solidFill>
                <a:latin typeface="Calibri Light"/>
                <a:ea typeface="+mn-lt"/>
                <a:cs typeface="Calibri Light"/>
              </a:rPr>
              <a:t>D E S C R I P T I O N:</a:t>
            </a:r>
            <a:endParaRPr lang="en-US" u="sng" dirty="0">
              <a:solidFill>
                <a:schemeClr val="bg1"/>
              </a:solidFill>
              <a:cs typeface="Calibri Light"/>
            </a:endParaRPr>
          </a:p>
          <a:p>
            <a:r>
              <a:rPr lang="en-GB" sz="1000" dirty="0">
                <a:solidFill>
                  <a:schemeClr val="bg1"/>
                </a:solidFill>
                <a:latin typeface="Calibri Light"/>
                <a:ea typeface="+mn-lt"/>
                <a:cs typeface="+mn-lt"/>
              </a:rPr>
              <a:t>Challenge your team with a day they'll remember for years! Totally Wiped Out is the most unique, fun and effective corporate team building event in the world.</a:t>
            </a:r>
            <a:endParaRPr lang="en-US" sz="1000" dirty="0">
              <a:solidFill>
                <a:schemeClr val="bg1"/>
              </a:solidFill>
              <a:latin typeface="Calibri Light"/>
              <a:ea typeface="+mn-lt"/>
              <a:cs typeface="+mn-lt"/>
            </a:endParaRPr>
          </a:p>
          <a:p>
            <a:endParaRPr lang="en-GB" sz="1000" dirty="0">
              <a:solidFill>
                <a:schemeClr val="bg1"/>
              </a:solidFill>
              <a:latin typeface="Calibri Light"/>
              <a:ea typeface="+mn-lt"/>
              <a:cs typeface="+mn-lt"/>
            </a:endParaRPr>
          </a:p>
          <a:p>
            <a:r>
              <a:rPr lang="en-GB" sz="1000" dirty="0">
                <a:solidFill>
                  <a:schemeClr val="bg1"/>
                </a:solidFill>
                <a:latin typeface="Calibri Light"/>
                <a:ea typeface="+mn-lt"/>
                <a:cs typeface="+mn-lt"/>
              </a:rPr>
              <a:t>We've taken the best bits of smash TV game shows; Gladiators and Total Wipeout then combined them in our original game designs. Bounce for the finish line in the Big Red Balls alley, leap for victory as the Sweeper Arm comes to claim its victims, and slither through the foam-filled tunnel where the Tricky Trunks lurk!</a:t>
            </a:r>
            <a:endParaRPr lang="en-US" sz="1000" dirty="0">
              <a:solidFill>
                <a:schemeClr val="bg1"/>
              </a:solidFill>
              <a:latin typeface="Calibri Light"/>
              <a:ea typeface="+mn-lt"/>
              <a:cs typeface="+mn-lt"/>
            </a:endParaRPr>
          </a:p>
          <a:p>
            <a:pPr algn="just"/>
            <a:endParaRPr lang="en-GB" sz="1000" dirty="0">
              <a:ea typeface="+mn-lt"/>
              <a:cs typeface="+mn-lt"/>
            </a:endParaRPr>
          </a:p>
          <a:p>
            <a:r>
              <a:rPr lang="en-GB" sz="1000" b="1" u="sng" dirty="0">
                <a:solidFill>
                  <a:schemeClr val="bg1"/>
                </a:solidFill>
                <a:latin typeface="Calibri Light"/>
                <a:ea typeface="+mn-lt"/>
                <a:cs typeface="Calibri Light"/>
              </a:rPr>
              <a:t>T E A M   B U I L D I N G   B E N E F I T S:</a:t>
            </a:r>
            <a:endParaRPr lang="en-US" u="sng" dirty="0">
              <a:solidFill>
                <a:schemeClr val="bg1"/>
              </a:solidFill>
              <a:cs typeface="Calibri Light"/>
            </a:endParaRPr>
          </a:p>
          <a:p>
            <a:pPr marL="171450" indent="-171450">
              <a:buFont typeface="Arial,Sans-Serif"/>
              <a:buChar char="•"/>
            </a:pPr>
            <a:r>
              <a:rPr lang="en-GB" sz="1000" dirty="0">
                <a:solidFill>
                  <a:schemeClr val="bg1">
                    <a:lumMod val="95000"/>
                  </a:schemeClr>
                </a:solidFill>
                <a:latin typeface="Calibri Light"/>
                <a:ea typeface="+mn-lt"/>
                <a:cs typeface="+mn-lt"/>
              </a:rPr>
              <a:t>Competition </a:t>
            </a:r>
            <a:endParaRPr lang="en-US" sz="1000" dirty="0">
              <a:solidFill>
                <a:schemeClr val="bg1">
                  <a:lumMod val="95000"/>
                </a:schemeClr>
              </a:solidFill>
              <a:latin typeface="Calibri Light"/>
              <a:ea typeface="+mn-lt"/>
              <a:cs typeface="+mn-lt"/>
            </a:endParaRPr>
          </a:p>
          <a:p>
            <a:pPr marL="171450" indent="-171450">
              <a:buFont typeface="Arial,Sans-Serif"/>
              <a:buChar char="•"/>
            </a:pPr>
            <a:r>
              <a:rPr lang="en-GB" sz="1000" dirty="0">
                <a:solidFill>
                  <a:schemeClr val="bg1">
                    <a:lumMod val="95000"/>
                  </a:schemeClr>
                </a:solidFill>
                <a:latin typeface="Calibri Light"/>
                <a:ea typeface="+mn-lt"/>
                <a:cs typeface="+mn-lt"/>
              </a:rPr>
              <a:t>Communication</a:t>
            </a:r>
            <a:endParaRPr lang="en-US" sz="1000" dirty="0">
              <a:solidFill>
                <a:schemeClr val="bg1">
                  <a:lumMod val="95000"/>
                </a:schemeClr>
              </a:solidFill>
              <a:latin typeface="Calibri Light"/>
              <a:ea typeface="+mn-lt"/>
              <a:cs typeface="+mn-lt"/>
            </a:endParaRPr>
          </a:p>
          <a:p>
            <a:pPr marL="171450" indent="-171450">
              <a:buFont typeface="Arial,Sans-Serif"/>
              <a:buChar char="•"/>
            </a:pPr>
            <a:r>
              <a:rPr lang="en-GB" sz="1000" dirty="0">
                <a:solidFill>
                  <a:schemeClr val="bg1">
                    <a:lumMod val="95000"/>
                  </a:schemeClr>
                </a:solidFill>
                <a:latin typeface="Calibri Light"/>
                <a:ea typeface="+mn-lt"/>
                <a:cs typeface="+mn-lt"/>
              </a:rPr>
              <a:t>Time management</a:t>
            </a:r>
            <a:endParaRPr lang="en-US" sz="1000" dirty="0">
              <a:solidFill>
                <a:schemeClr val="bg1">
                  <a:lumMod val="95000"/>
                </a:schemeClr>
              </a:solidFill>
              <a:latin typeface="Calibri Light"/>
              <a:ea typeface="+mn-lt"/>
              <a:cs typeface="+mn-lt"/>
            </a:endParaRPr>
          </a:p>
          <a:p>
            <a:pPr marL="171450" indent="-171450">
              <a:buFont typeface="Arial,Sans-Serif"/>
              <a:buChar char="•"/>
            </a:pPr>
            <a:r>
              <a:rPr lang="en-GB" sz="1000" dirty="0">
                <a:solidFill>
                  <a:schemeClr val="bg1">
                    <a:lumMod val="95000"/>
                  </a:schemeClr>
                </a:solidFill>
                <a:latin typeface="Calibri Light"/>
                <a:ea typeface="+mn-lt"/>
                <a:cs typeface="+mn-lt"/>
              </a:rPr>
              <a:t>Bonds team members</a:t>
            </a:r>
            <a:endParaRPr lang="en-US" sz="1000" dirty="0">
              <a:solidFill>
                <a:schemeClr val="bg1">
                  <a:lumMod val="95000"/>
                </a:schemeClr>
              </a:solidFill>
              <a:latin typeface="Calibri Light"/>
              <a:ea typeface="+mn-lt"/>
              <a:cs typeface="+mn-lt"/>
            </a:endParaRPr>
          </a:p>
          <a:p>
            <a:pPr marL="171450" indent="-171450">
              <a:buFont typeface="Arial,Sans-Serif"/>
              <a:buChar char="•"/>
            </a:pPr>
            <a:r>
              <a:rPr lang="en-GB" sz="1000" dirty="0">
                <a:solidFill>
                  <a:schemeClr val="bg1">
                    <a:lumMod val="95000"/>
                  </a:schemeClr>
                </a:solidFill>
                <a:latin typeface="Calibri Light"/>
                <a:ea typeface="+mn-lt"/>
                <a:cs typeface="+mn-lt"/>
              </a:rPr>
              <a:t>Boost confidence and motivation levels</a:t>
            </a:r>
            <a:endParaRPr lang="en-GB" dirty="0">
              <a:solidFill>
                <a:schemeClr val="bg1">
                  <a:lumMod val="95000"/>
                </a:schemeClr>
              </a:solidFill>
              <a:latin typeface="Calibri Light"/>
            </a:endParaRPr>
          </a:p>
          <a:p>
            <a:pPr marL="171450" indent="-171450">
              <a:buFont typeface="Arial,Sans-Serif"/>
              <a:buChar char="•"/>
            </a:pPr>
            <a:endParaRPr lang="en-GB" sz="1000" b="1" dirty="0">
              <a:solidFill>
                <a:schemeClr val="bg1"/>
              </a:solidFill>
              <a:latin typeface="Calibri Light"/>
              <a:cs typeface="Calibri Light"/>
            </a:endParaRPr>
          </a:p>
          <a:p>
            <a:r>
              <a:rPr lang="en-GB" sz="1000" b="1" u="sng" dirty="0">
                <a:solidFill>
                  <a:schemeClr val="bg1"/>
                </a:solidFill>
                <a:latin typeface="Calibri Light"/>
                <a:ea typeface="+mn-lt"/>
                <a:cs typeface="Calibri Light"/>
              </a:rPr>
              <a:t>D U R A T I O N:</a:t>
            </a:r>
            <a:endParaRPr lang="en-US" u="sng" dirty="0">
              <a:solidFill>
                <a:schemeClr val="bg1"/>
              </a:solidFill>
              <a:cs typeface="Calibri Light"/>
            </a:endParaRPr>
          </a:p>
          <a:p>
            <a:r>
              <a:rPr lang="en-GB" sz="1000" dirty="0">
                <a:solidFill>
                  <a:schemeClr val="bg1"/>
                </a:solidFill>
                <a:latin typeface="Calibri Light"/>
                <a:ea typeface="+mn-lt"/>
                <a:cs typeface="+mn-lt"/>
              </a:rPr>
              <a:t>For this activity we would suggest a running time of 2 – 2.5 hours depending on numbers.</a:t>
            </a:r>
            <a:endParaRPr lang="en-US" sz="1000" dirty="0">
              <a:solidFill>
                <a:schemeClr val="bg1"/>
              </a:solidFill>
              <a:latin typeface="Calibri Light"/>
              <a:ea typeface="+mn-lt"/>
              <a:cs typeface="+mn-lt"/>
            </a:endParaRPr>
          </a:p>
          <a:p>
            <a:pPr marL="285750" indent="-285750">
              <a:buFont typeface="Arial"/>
              <a:buChar char="•"/>
            </a:pPr>
            <a:endParaRPr lang="en-GB" sz="1000" dirty="0">
              <a:solidFill>
                <a:schemeClr val="tx1">
                  <a:lumMod val="75000"/>
                  <a:lumOff val="25000"/>
                </a:schemeClr>
              </a:solidFill>
              <a:latin typeface="Calibri Light"/>
              <a:ea typeface="+mn-lt"/>
              <a:cs typeface="+mn-lt"/>
            </a:endParaRPr>
          </a:p>
        </p:txBody>
      </p:sp>
      <p:sp>
        <p:nvSpPr>
          <p:cNvPr id="8" name="TextBox 7">
            <a:extLst>
              <a:ext uri="{FF2B5EF4-FFF2-40B4-BE49-F238E27FC236}">
                <a16:creationId xmlns:a16="http://schemas.microsoft.com/office/drawing/2014/main" id="{854BBA1C-886A-4768-BCE3-D2468D22D4D5}"/>
              </a:ext>
            </a:extLst>
          </p:cNvPr>
          <p:cNvSpPr txBox="1"/>
          <p:nvPr/>
        </p:nvSpPr>
        <p:spPr>
          <a:xfrm>
            <a:off x="209365" y="541284"/>
            <a:ext cx="5674202" cy="338554"/>
          </a:xfrm>
          <a:custGeom>
            <a:avLst/>
            <a:gdLst>
              <a:gd name="connsiteX0" fmla="*/ 0 w 5674202"/>
              <a:gd name="connsiteY0" fmla="*/ 0 h 338554"/>
              <a:gd name="connsiteX1" fmla="*/ 397194 w 5674202"/>
              <a:gd name="connsiteY1" fmla="*/ 0 h 338554"/>
              <a:gd name="connsiteX2" fmla="*/ 907872 w 5674202"/>
              <a:gd name="connsiteY2" fmla="*/ 0 h 338554"/>
              <a:gd name="connsiteX3" fmla="*/ 1532035 w 5674202"/>
              <a:gd name="connsiteY3" fmla="*/ 0 h 338554"/>
              <a:gd name="connsiteX4" fmla="*/ 1929229 w 5674202"/>
              <a:gd name="connsiteY4" fmla="*/ 0 h 338554"/>
              <a:gd name="connsiteX5" fmla="*/ 2439907 w 5674202"/>
              <a:gd name="connsiteY5" fmla="*/ 0 h 338554"/>
              <a:gd name="connsiteX6" fmla="*/ 3007327 w 5674202"/>
              <a:gd name="connsiteY6" fmla="*/ 0 h 338554"/>
              <a:gd name="connsiteX7" fmla="*/ 3461263 w 5674202"/>
              <a:gd name="connsiteY7" fmla="*/ 0 h 338554"/>
              <a:gd name="connsiteX8" fmla="*/ 3971941 w 5674202"/>
              <a:gd name="connsiteY8" fmla="*/ 0 h 338554"/>
              <a:gd name="connsiteX9" fmla="*/ 4596104 w 5674202"/>
              <a:gd name="connsiteY9" fmla="*/ 0 h 338554"/>
              <a:gd name="connsiteX10" fmla="*/ 5050040 w 5674202"/>
              <a:gd name="connsiteY10" fmla="*/ 0 h 338554"/>
              <a:gd name="connsiteX11" fmla="*/ 5674202 w 5674202"/>
              <a:gd name="connsiteY11" fmla="*/ 0 h 338554"/>
              <a:gd name="connsiteX12" fmla="*/ 5674202 w 5674202"/>
              <a:gd name="connsiteY12" fmla="*/ 338554 h 338554"/>
              <a:gd name="connsiteX13" fmla="*/ 5106782 w 5674202"/>
              <a:gd name="connsiteY13" fmla="*/ 338554 h 338554"/>
              <a:gd name="connsiteX14" fmla="*/ 4539362 w 5674202"/>
              <a:gd name="connsiteY14" fmla="*/ 338554 h 338554"/>
              <a:gd name="connsiteX15" fmla="*/ 3915199 w 5674202"/>
              <a:gd name="connsiteY15" fmla="*/ 338554 h 338554"/>
              <a:gd name="connsiteX16" fmla="*/ 3461263 w 5674202"/>
              <a:gd name="connsiteY16" fmla="*/ 338554 h 338554"/>
              <a:gd name="connsiteX17" fmla="*/ 3007327 w 5674202"/>
              <a:gd name="connsiteY17" fmla="*/ 338554 h 338554"/>
              <a:gd name="connsiteX18" fmla="*/ 2610133 w 5674202"/>
              <a:gd name="connsiteY18" fmla="*/ 338554 h 338554"/>
              <a:gd name="connsiteX19" fmla="*/ 1985971 w 5674202"/>
              <a:gd name="connsiteY19" fmla="*/ 338554 h 338554"/>
              <a:gd name="connsiteX20" fmla="*/ 1418551 w 5674202"/>
              <a:gd name="connsiteY20" fmla="*/ 338554 h 338554"/>
              <a:gd name="connsiteX21" fmla="*/ 907872 w 5674202"/>
              <a:gd name="connsiteY21" fmla="*/ 338554 h 338554"/>
              <a:gd name="connsiteX22" fmla="*/ 0 w 5674202"/>
              <a:gd name="connsiteY22" fmla="*/ 338554 h 338554"/>
              <a:gd name="connsiteX23" fmla="*/ 0 w 5674202"/>
              <a:gd name="connsiteY23"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4202" h="338554" fill="none" extrusionOk="0">
                <a:moveTo>
                  <a:pt x="0" y="0"/>
                </a:moveTo>
                <a:cubicBezTo>
                  <a:pt x="116210" y="-27142"/>
                  <a:pt x="207342" y="16588"/>
                  <a:pt x="397194" y="0"/>
                </a:cubicBezTo>
                <a:cubicBezTo>
                  <a:pt x="587046" y="-16588"/>
                  <a:pt x="795557" y="13096"/>
                  <a:pt x="907872" y="0"/>
                </a:cubicBezTo>
                <a:cubicBezTo>
                  <a:pt x="1020187" y="-13096"/>
                  <a:pt x="1365178" y="43401"/>
                  <a:pt x="1532035" y="0"/>
                </a:cubicBezTo>
                <a:cubicBezTo>
                  <a:pt x="1698892" y="-43401"/>
                  <a:pt x="1755243" y="33513"/>
                  <a:pt x="1929229" y="0"/>
                </a:cubicBezTo>
                <a:cubicBezTo>
                  <a:pt x="2103215" y="-33513"/>
                  <a:pt x="2289428" y="30920"/>
                  <a:pt x="2439907" y="0"/>
                </a:cubicBezTo>
                <a:cubicBezTo>
                  <a:pt x="2590386" y="-30920"/>
                  <a:pt x="2891211" y="62215"/>
                  <a:pt x="3007327" y="0"/>
                </a:cubicBezTo>
                <a:cubicBezTo>
                  <a:pt x="3123443" y="-62215"/>
                  <a:pt x="3326532" y="36495"/>
                  <a:pt x="3461263" y="0"/>
                </a:cubicBezTo>
                <a:cubicBezTo>
                  <a:pt x="3595994" y="-36495"/>
                  <a:pt x="3818478" y="26781"/>
                  <a:pt x="3971941" y="0"/>
                </a:cubicBezTo>
                <a:cubicBezTo>
                  <a:pt x="4125404" y="-26781"/>
                  <a:pt x="4293991" y="69741"/>
                  <a:pt x="4596104" y="0"/>
                </a:cubicBezTo>
                <a:cubicBezTo>
                  <a:pt x="4898217" y="-69741"/>
                  <a:pt x="4942582" y="44745"/>
                  <a:pt x="5050040" y="0"/>
                </a:cubicBezTo>
                <a:cubicBezTo>
                  <a:pt x="5157498" y="-44745"/>
                  <a:pt x="5432655" y="11996"/>
                  <a:pt x="5674202" y="0"/>
                </a:cubicBezTo>
                <a:cubicBezTo>
                  <a:pt x="5698652" y="82169"/>
                  <a:pt x="5658230" y="253295"/>
                  <a:pt x="5674202" y="338554"/>
                </a:cubicBezTo>
                <a:cubicBezTo>
                  <a:pt x="5504968" y="360259"/>
                  <a:pt x="5346299" y="283492"/>
                  <a:pt x="5106782" y="338554"/>
                </a:cubicBezTo>
                <a:cubicBezTo>
                  <a:pt x="4867265" y="393616"/>
                  <a:pt x="4787859" y="281268"/>
                  <a:pt x="4539362" y="338554"/>
                </a:cubicBezTo>
                <a:cubicBezTo>
                  <a:pt x="4290865" y="395840"/>
                  <a:pt x="4048651" y="314571"/>
                  <a:pt x="3915199" y="338554"/>
                </a:cubicBezTo>
                <a:cubicBezTo>
                  <a:pt x="3781747" y="362537"/>
                  <a:pt x="3609051" y="292040"/>
                  <a:pt x="3461263" y="338554"/>
                </a:cubicBezTo>
                <a:cubicBezTo>
                  <a:pt x="3313475" y="385068"/>
                  <a:pt x="3194652" y="311856"/>
                  <a:pt x="3007327" y="338554"/>
                </a:cubicBezTo>
                <a:cubicBezTo>
                  <a:pt x="2820002" y="365252"/>
                  <a:pt x="2731600" y="291548"/>
                  <a:pt x="2610133" y="338554"/>
                </a:cubicBezTo>
                <a:cubicBezTo>
                  <a:pt x="2488666" y="385560"/>
                  <a:pt x="2211179" y="325326"/>
                  <a:pt x="1985971" y="338554"/>
                </a:cubicBezTo>
                <a:cubicBezTo>
                  <a:pt x="1760763" y="351782"/>
                  <a:pt x="1608798" y="300465"/>
                  <a:pt x="1418551" y="338554"/>
                </a:cubicBezTo>
                <a:cubicBezTo>
                  <a:pt x="1228304" y="376643"/>
                  <a:pt x="1066187" y="287514"/>
                  <a:pt x="907872" y="338554"/>
                </a:cubicBezTo>
                <a:cubicBezTo>
                  <a:pt x="749557" y="389594"/>
                  <a:pt x="381068" y="305767"/>
                  <a:pt x="0" y="338554"/>
                </a:cubicBezTo>
                <a:cubicBezTo>
                  <a:pt x="-37556" y="171362"/>
                  <a:pt x="28547" y="74033"/>
                  <a:pt x="0" y="0"/>
                </a:cubicBezTo>
                <a:close/>
              </a:path>
              <a:path w="5674202" h="338554" stroke="0" extrusionOk="0">
                <a:moveTo>
                  <a:pt x="0" y="0"/>
                </a:moveTo>
                <a:cubicBezTo>
                  <a:pt x="188070" y="-48868"/>
                  <a:pt x="390566" y="45530"/>
                  <a:pt x="680904" y="0"/>
                </a:cubicBezTo>
                <a:cubicBezTo>
                  <a:pt x="971242" y="-45530"/>
                  <a:pt x="911762" y="13561"/>
                  <a:pt x="1078098" y="0"/>
                </a:cubicBezTo>
                <a:cubicBezTo>
                  <a:pt x="1244434" y="-13561"/>
                  <a:pt x="1296382" y="37114"/>
                  <a:pt x="1475293" y="0"/>
                </a:cubicBezTo>
                <a:cubicBezTo>
                  <a:pt x="1654205" y="-37114"/>
                  <a:pt x="1784347" y="32097"/>
                  <a:pt x="1929229" y="0"/>
                </a:cubicBezTo>
                <a:cubicBezTo>
                  <a:pt x="2074111" y="-32097"/>
                  <a:pt x="2328783" y="12174"/>
                  <a:pt x="2553391" y="0"/>
                </a:cubicBezTo>
                <a:cubicBezTo>
                  <a:pt x="2777999" y="-12174"/>
                  <a:pt x="3007096" y="26097"/>
                  <a:pt x="3120811" y="0"/>
                </a:cubicBezTo>
                <a:cubicBezTo>
                  <a:pt x="3234526" y="-26097"/>
                  <a:pt x="3488112" y="51107"/>
                  <a:pt x="3744973" y="0"/>
                </a:cubicBezTo>
                <a:cubicBezTo>
                  <a:pt x="4001834" y="-51107"/>
                  <a:pt x="4184129" y="37177"/>
                  <a:pt x="4312394" y="0"/>
                </a:cubicBezTo>
                <a:cubicBezTo>
                  <a:pt x="4440659" y="-37177"/>
                  <a:pt x="4582748" y="23041"/>
                  <a:pt x="4766330" y="0"/>
                </a:cubicBezTo>
                <a:cubicBezTo>
                  <a:pt x="4949912" y="-23041"/>
                  <a:pt x="5292712" y="31906"/>
                  <a:pt x="5674202" y="0"/>
                </a:cubicBezTo>
                <a:cubicBezTo>
                  <a:pt x="5677573" y="111013"/>
                  <a:pt x="5643650" y="254052"/>
                  <a:pt x="5674202" y="338554"/>
                </a:cubicBezTo>
                <a:cubicBezTo>
                  <a:pt x="5466881" y="412957"/>
                  <a:pt x="5300040" y="286508"/>
                  <a:pt x="4993298" y="338554"/>
                </a:cubicBezTo>
                <a:cubicBezTo>
                  <a:pt x="4686556" y="390600"/>
                  <a:pt x="4718228" y="323774"/>
                  <a:pt x="4482620" y="338554"/>
                </a:cubicBezTo>
                <a:cubicBezTo>
                  <a:pt x="4247012" y="353334"/>
                  <a:pt x="4039973" y="296096"/>
                  <a:pt x="3858457" y="338554"/>
                </a:cubicBezTo>
                <a:cubicBezTo>
                  <a:pt x="3676941" y="381012"/>
                  <a:pt x="3332757" y="305533"/>
                  <a:pt x="3177553" y="338554"/>
                </a:cubicBezTo>
                <a:cubicBezTo>
                  <a:pt x="3022349" y="371575"/>
                  <a:pt x="2807144" y="300131"/>
                  <a:pt x="2496649" y="338554"/>
                </a:cubicBezTo>
                <a:cubicBezTo>
                  <a:pt x="2186154" y="376977"/>
                  <a:pt x="2082677" y="330771"/>
                  <a:pt x="1815745" y="338554"/>
                </a:cubicBezTo>
                <a:cubicBezTo>
                  <a:pt x="1548813" y="346337"/>
                  <a:pt x="1385408" y="337020"/>
                  <a:pt x="1191582" y="338554"/>
                </a:cubicBezTo>
                <a:cubicBezTo>
                  <a:pt x="997756" y="340088"/>
                  <a:pt x="836470" y="311490"/>
                  <a:pt x="680904" y="338554"/>
                </a:cubicBezTo>
                <a:cubicBezTo>
                  <a:pt x="525338" y="365618"/>
                  <a:pt x="313020" y="262792"/>
                  <a:pt x="0" y="338554"/>
                </a:cubicBezTo>
                <a:cubicBezTo>
                  <a:pt x="-22190" y="173785"/>
                  <a:pt x="11439" y="81127"/>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Calibri Light"/>
                <a:cs typeface="Calibri Light"/>
              </a:rPr>
              <a:t>I T ' S   A   K N O C K O U T </a:t>
            </a:r>
            <a:endParaRPr lang="en-US" sz="1600">
              <a:solidFill>
                <a:schemeClr val="bg1"/>
              </a:solidFill>
            </a:endParaRPr>
          </a:p>
        </p:txBody>
      </p:sp>
      <p:sp>
        <p:nvSpPr>
          <p:cNvPr id="10" name="TextBox 9">
            <a:extLst>
              <a:ext uri="{FF2B5EF4-FFF2-40B4-BE49-F238E27FC236}">
                <a16:creationId xmlns:a16="http://schemas.microsoft.com/office/drawing/2014/main" id="{D4040D77-E0BA-45D9-BB53-37D08787F36B}"/>
              </a:ext>
            </a:extLst>
          </p:cNvPr>
          <p:cNvSpPr txBox="1"/>
          <p:nvPr/>
        </p:nvSpPr>
        <p:spPr>
          <a:xfrm>
            <a:off x="213791" y="958655"/>
            <a:ext cx="5704389" cy="3016210"/>
          </a:xfrm>
          <a:custGeom>
            <a:avLst/>
            <a:gdLst>
              <a:gd name="connsiteX0" fmla="*/ 0 w 5704389"/>
              <a:gd name="connsiteY0" fmla="*/ 0 h 3016210"/>
              <a:gd name="connsiteX1" fmla="*/ 399307 w 5704389"/>
              <a:gd name="connsiteY1" fmla="*/ 0 h 3016210"/>
              <a:gd name="connsiteX2" fmla="*/ 855658 w 5704389"/>
              <a:gd name="connsiteY2" fmla="*/ 0 h 3016210"/>
              <a:gd name="connsiteX3" fmla="*/ 1369053 w 5704389"/>
              <a:gd name="connsiteY3" fmla="*/ 0 h 3016210"/>
              <a:gd name="connsiteX4" fmla="*/ 1825404 w 5704389"/>
              <a:gd name="connsiteY4" fmla="*/ 0 h 3016210"/>
              <a:gd name="connsiteX5" fmla="*/ 2509931 w 5704389"/>
              <a:gd name="connsiteY5" fmla="*/ 0 h 3016210"/>
              <a:gd name="connsiteX6" fmla="*/ 2909238 w 5704389"/>
              <a:gd name="connsiteY6" fmla="*/ 0 h 3016210"/>
              <a:gd name="connsiteX7" fmla="*/ 3365590 w 5704389"/>
              <a:gd name="connsiteY7" fmla="*/ 0 h 3016210"/>
              <a:gd name="connsiteX8" fmla="*/ 3993072 w 5704389"/>
              <a:gd name="connsiteY8" fmla="*/ 0 h 3016210"/>
              <a:gd name="connsiteX9" fmla="*/ 4620555 w 5704389"/>
              <a:gd name="connsiteY9" fmla="*/ 0 h 3016210"/>
              <a:gd name="connsiteX10" fmla="*/ 5019862 w 5704389"/>
              <a:gd name="connsiteY10" fmla="*/ 0 h 3016210"/>
              <a:gd name="connsiteX11" fmla="*/ 5704389 w 5704389"/>
              <a:gd name="connsiteY11" fmla="*/ 0 h 3016210"/>
              <a:gd name="connsiteX12" fmla="*/ 5704389 w 5704389"/>
              <a:gd name="connsiteY12" fmla="*/ 472540 h 3016210"/>
              <a:gd name="connsiteX13" fmla="*/ 5704389 w 5704389"/>
              <a:gd name="connsiteY13" fmla="*/ 1035565 h 3016210"/>
              <a:gd name="connsiteX14" fmla="*/ 5704389 w 5704389"/>
              <a:gd name="connsiteY14" fmla="*/ 1477943 h 3016210"/>
              <a:gd name="connsiteX15" fmla="*/ 5704389 w 5704389"/>
              <a:gd name="connsiteY15" fmla="*/ 1980645 h 3016210"/>
              <a:gd name="connsiteX16" fmla="*/ 5704389 w 5704389"/>
              <a:gd name="connsiteY16" fmla="*/ 2543670 h 3016210"/>
              <a:gd name="connsiteX17" fmla="*/ 5704389 w 5704389"/>
              <a:gd name="connsiteY17" fmla="*/ 3016210 h 3016210"/>
              <a:gd name="connsiteX18" fmla="*/ 5076906 w 5704389"/>
              <a:gd name="connsiteY18" fmla="*/ 3016210 h 3016210"/>
              <a:gd name="connsiteX19" fmla="*/ 4506467 w 5704389"/>
              <a:gd name="connsiteY19" fmla="*/ 3016210 h 3016210"/>
              <a:gd name="connsiteX20" fmla="*/ 3821941 w 5704389"/>
              <a:gd name="connsiteY20" fmla="*/ 3016210 h 3016210"/>
              <a:gd name="connsiteX21" fmla="*/ 3422633 w 5704389"/>
              <a:gd name="connsiteY21" fmla="*/ 3016210 h 3016210"/>
              <a:gd name="connsiteX22" fmla="*/ 2852195 w 5704389"/>
              <a:gd name="connsiteY22" fmla="*/ 3016210 h 3016210"/>
              <a:gd name="connsiteX23" fmla="*/ 2224712 w 5704389"/>
              <a:gd name="connsiteY23" fmla="*/ 3016210 h 3016210"/>
              <a:gd name="connsiteX24" fmla="*/ 1597229 w 5704389"/>
              <a:gd name="connsiteY24" fmla="*/ 3016210 h 3016210"/>
              <a:gd name="connsiteX25" fmla="*/ 1026790 w 5704389"/>
              <a:gd name="connsiteY25" fmla="*/ 3016210 h 3016210"/>
              <a:gd name="connsiteX26" fmla="*/ 0 w 5704389"/>
              <a:gd name="connsiteY26" fmla="*/ 3016210 h 3016210"/>
              <a:gd name="connsiteX27" fmla="*/ 0 w 5704389"/>
              <a:gd name="connsiteY27" fmla="*/ 2573833 h 3016210"/>
              <a:gd name="connsiteX28" fmla="*/ 0 w 5704389"/>
              <a:gd name="connsiteY28" fmla="*/ 2071131 h 3016210"/>
              <a:gd name="connsiteX29" fmla="*/ 0 w 5704389"/>
              <a:gd name="connsiteY29" fmla="*/ 1628753 h 3016210"/>
              <a:gd name="connsiteX30" fmla="*/ 0 w 5704389"/>
              <a:gd name="connsiteY30" fmla="*/ 1095890 h 3016210"/>
              <a:gd name="connsiteX31" fmla="*/ 0 w 5704389"/>
              <a:gd name="connsiteY31" fmla="*/ 623350 h 3016210"/>
              <a:gd name="connsiteX32" fmla="*/ 0 w 5704389"/>
              <a:gd name="connsiteY32" fmla="*/ 0 h 30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4389" h="3016210" fill="none" extrusionOk="0">
                <a:moveTo>
                  <a:pt x="0" y="0"/>
                </a:moveTo>
                <a:cubicBezTo>
                  <a:pt x="183570" y="-10920"/>
                  <a:pt x="282840" y="30593"/>
                  <a:pt x="399307" y="0"/>
                </a:cubicBezTo>
                <a:cubicBezTo>
                  <a:pt x="515774" y="-30593"/>
                  <a:pt x="651933" y="45240"/>
                  <a:pt x="855658" y="0"/>
                </a:cubicBezTo>
                <a:cubicBezTo>
                  <a:pt x="1059383" y="-45240"/>
                  <a:pt x="1213234" y="48563"/>
                  <a:pt x="1369053" y="0"/>
                </a:cubicBezTo>
                <a:cubicBezTo>
                  <a:pt x="1524873" y="-48563"/>
                  <a:pt x="1640452" y="42775"/>
                  <a:pt x="1825404" y="0"/>
                </a:cubicBezTo>
                <a:cubicBezTo>
                  <a:pt x="2010356" y="-42775"/>
                  <a:pt x="2200583" y="1246"/>
                  <a:pt x="2509931" y="0"/>
                </a:cubicBezTo>
                <a:cubicBezTo>
                  <a:pt x="2819279" y="-1246"/>
                  <a:pt x="2738830" y="1808"/>
                  <a:pt x="2909238" y="0"/>
                </a:cubicBezTo>
                <a:cubicBezTo>
                  <a:pt x="3079646" y="-1808"/>
                  <a:pt x="3258519" y="15309"/>
                  <a:pt x="3365590" y="0"/>
                </a:cubicBezTo>
                <a:cubicBezTo>
                  <a:pt x="3472661" y="-15309"/>
                  <a:pt x="3795045" y="4949"/>
                  <a:pt x="3993072" y="0"/>
                </a:cubicBezTo>
                <a:cubicBezTo>
                  <a:pt x="4191099" y="-4949"/>
                  <a:pt x="4464047" y="8519"/>
                  <a:pt x="4620555" y="0"/>
                </a:cubicBezTo>
                <a:cubicBezTo>
                  <a:pt x="4777063" y="-8519"/>
                  <a:pt x="4886499" y="38462"/>
                  <a:pt x="5019862" y="0"/>
                </a:cubicBezTo>
                <a:cubicBezTo>
                  <a:pt x="5153225" y="-38462"/>
                  <a:pt x="5413737" y="76879"/>
                  <a:pt x="5704389" y="0"/>
                </a:cubicBezTo>
                <a:cubicBezTo>
                  <a:pt x="5734967" y="197379"/>
                  <a:pt x="5664335" y="331411"/>
                  <a:pt x="5704389" y="472540"/>
                </a:cubicBezTo>
                <a:cubicBezTo>
                  <a:pt x="5744443" y="613669"/>
                  <a:pt x="5671777" y="861140"/>
                  <a:pt x="5704389" y="1035565"/>
                </a:cubicBezTo>
                <a:cubicBezTo>
                  <a:pt x="5737001" y="1209991"/>
                  <a:pt x="5656006" y="1372367"/>
                  <a:pt x="5704389" y="1477943"/>
                </a:cubicBezTo>
                <a:cubicBezTo>
                  <a:pt x="5752772" y="1583519"/>
                  <a:pt x="5666460" y="1750227"/>
                  <a:pt x="5704389" y="1980645"/>
                </a:cubicBezTo>
                <a:cubicBezTo>
                  <a:pt x="5742318" y="2211063"/>
                  <a:pt x="5683476" y="2332942"/>
                  <a:pt x="5704389" y="2543670"/>
                </a:cubicBezTo>
                <a:cubicBezTo>
                  <a:pt x="5725302" y="2754398"/>
                  <a:pt x="5685347" y="2869574"/>
                  <a:pt x="5704389" y="3016210"/>
                </a:cubicBezTo>
                <a:cubicBezTo>
                  <a:pt x="5436834" y="3079616"/>
                  <a:pt x="5343293" y="2961218"/>
                  <a:pt x="5076906" y="3016210"/>
                </a:cubicBezTo>
                <a:cubicBezTo>
                  <a:pt x="4810519" y="3071202"/>
                  <a:pt x="4657653" y="2987611"/>
                  <a:pt x="4506467" y="3016210"/>
                </a:cubicBezTo>
                <a:cubicBezTo>
                  <a:pt x="4355281" y="3044809"/>
                  <a:pt x="3979271" y="2987311"/>
                  <a:pt x="3821941" y="3016210"/>
                </a:cubicBezTo>
                <a:cubicBezTo>
                  <a:pt x="3664611" y="3045109"/>
                  <a:pt x="3615180" y="3015986"/>
                  <a:pt x="3422633" y="3016210"/>
                </a:cubicBezTo>
                <a:cubicBezTo>
                  <a:pt x="3230086" y="3016434"/>
                  <a:pt x="3024512" y="2979273"/>
                  <a:pt x="2852195" y="3016210"/>
                </a:cubicBezTo>
                <a:cubicBezTo>
                  <a:pt x="2679878" y="3053147"/>
                  <a:pt x="2364376" y="2985825"/>
                  <a:pt x="2224712" y="3016210"/>
                </a:cubicBezTo>
                <a:cubicBezTo>
                  <a:pt x="2085048" y="3046595"/>
                  <a:pt x="1727649" y="2966805"/>
                  <a:pt x="1597229" y="3016210"/>
                </a:cubicBezTo>
                <a:cubicBezTo>
                  <a:pt x="1466809" y="3065615"/>
                  <a:pt x="1224187" y="3015425"/>
                  <a:pt x="1026790" y="3016210"/>
                </a:cubicBezTo>
                <a:cubicBezTo>
                  <a:pt x="829393" y="3016995"/>
                  <a:pt x="490388" y="3014505"/>
                  <a:pt x="0" y="3016210"/>
                </a:cubicBezTo>
                <a:cubicBezTo>
                  <a:pt x="-45235" y="2813187"/>
                  <a:pt x="37062" y="2744042"/>
                  <a:pt x="0" y="2573833"/>
                </a:cubicBezTo>
                <a:cubicBezTo>
                  <a:pt x="-37062" y="2403624"/>
                  <a:pt x="57246" y="2247322"/>
                  <a:pt x="0" y="2071131"/>
                </a:cubicBezTo>
                <a:cubicBezTo>
                  <a:pt x="-57246" y="1894940"/>
                  <a:pt x="4525" y="1749524"/>
                  <a:pt x="0" y="1628753"/>
                </a:cubicBezTo>
                <a:cubicBezTo>
                  <a:pt x="-4525" y="1507982"/>
                  <a:pt x="43369" y="1317451"/>
                  <a:pt x="0" y="1095890"/>
                </a:cubicBezTo>
                <a:cubicBezTo>
                  <a:pt x="-43369" y="874329"/>
                  <a:pt x="19456" y="839071"/>
                  <a:pt x="0" y="623350"/>
                </a:cubicBezTo>
                <a:cubicBezTo>
                  <a:pt x="-19456" y="407629"/>
                  <a:pt x="70549" y="148384"/>
                  <a:pt x="0" y="0"/>
                </a:cubicBezTo>
                <a:close/>
              </a:path>
              <a:path w="5704389" h="3016210" stroke="0" extrusionOk="0">
                <a:moveTo>
                  <a:pt x="0" y="0"/>
                </a:moveTo>
                <a:cubicBezTo>
                  <a:pt x="127429" y="-16811"/>
                  <a:pt x="290873" y="65333"/>
                  <a:pt x="570439" y="0"/>
                </a:cubicBezTo>
                <a:cubicBezTo>
                  <a:pt x="850005" y="-65333"/>
                  <a:pt x="858711" y="21341"/>
                  <a:pt x="1026790" y="0"/>
                </a:cubicBezTo>
                <a:cubicBezTo>
                  <a:pt x="1194869" y="-21341"/>
                  <a:pt x="1348774" y="14183"/>
                  <a:pt x="1540185" y="0"/>
                </a:cubicBezTo>
                <a:cubicBezTo>
                  <a:pt x="1731597" y="-14183"/>
                  <a:pt x="1924052" y="23396"/>
                  <a:pt x="2167668" y="0"/>
                </a:cubicBezTo>
                <a:cubicBezTo>
                  <a:pt x="2411284" y="-23396"/>
                  <a:pt x="2524995" y="15552"/>
                  <a:pt x="2681063" y="0"/>
                </a:cubicBezTo>
                <a:cubicBezTo>
                  <a:pt x="2837132" y="-15552"/>
                  <a:pt x="3048060" y="51820"/>
                  <a:pt x="3365590" y="0"/>
                </a:cubicBezTo>
                <a:cubicBezTo>
                  <a:pt x="3683120" y="-51820"/>
                  <a:pt x="3677948" y="53878"/>
                  <a:pt x="3936028" y="0"/>
                </a:cubicBezTo>
                <a:cubicBezTo>
                  <a:pt x="4194108" y="-53878"/>
                  <a:pt x="4369382" y="21374"/>
                  <a:pt x="4620555" y="0"/>
                </a:cubicBezTo>
                <a:cubicBezTo>
                  <a:pt x="4871728" y="-21374"/>
                  <a:pt x="5210987" y="110759"/>
                  <a:pt x="5704389" y="0"/>
                </a:cubicBezTo>
                <a:cubicBezTo>
                  <a:pt x="5742994" y="190303"/>
                  <a:pt x="5667895" y="306756"/>
                  <a:pt x="5704389" y="472540"/>
                </a:cubicBezTo>
                <a:cubicBezTo>
                  <a:pt x="5740883" y="638324"/>
                  <a:pt x="5652942" y="796832"/>
                  <a:pt x="5704389" y="1005403"/>
                </a:cubicBezTo>
                <a:cubicBezTo>
                  <a:pt x="5755836" y="1213974"/>
                  <a:pt x="5664873" y="1398111"/>
                  <a:pt x="5704389" y="1568429"/>
                </a:cubicBezTo>
                <a:cubicBezTo>
                  <a:pt x="5743905" y="1738747"/>
                  <a:pt x="5670807" y="1961008"/>
                  <a:pt x="5704389" y="2071131"/>
                </a:cubicBezTo>
                <a:cubicBezTo>
                  <a:pt x="5737971" y="2181254"/>
                  <a:pt x="5659640" y="2315666"/>
                  <a:pt x="5704389" y="2483346"/>
                </a:cubicBezTo>
                <a:cubicBezTo>
                  <a:pt x="5749138" y="2651026"/>
                  <a:pt x="5642199" y="2845942"/>
                  <a:pt x="5704389" y="3016210"/>
                </a:cubicBezTo>
                <a:cubicBezTo>
                  <a:pt x="5374699" y="3065009"/>
                  <a:pt x="5360258" y="3007082"/>
                  <a:pt x="5019862" y="3016210"/>
                </a:cubicBezTo>
                <a:cubicBezTo>
                  <a:pt x="4679466" y="3025338"/>
                  <a:pt x="4703412" y="2977886"/>
                  <a:pt x="4620555" y="3016210"/>
                </a:cubicBezTo>
                <a:cubicBezTo>
                  <a:pt x="4537698" y="3054534"/>
                  <a:pt x="4361375" y="2977758"/>
                  <a:pt x="4164204" y="3016210"/>
                </a:cubicBezTo>
                <a:cubicBezTo>
                  <a:pt x="3967033" y="3054662"/>
                  <a:pt x="3846764" y="2965097"/>
                  <a:pt x="3650809" y="3016210"/>
                </a:cubicBezTo>
                <a:cubicBezTo>
                  <a:pt x="3454855" y="3067323"/>
                  <a:pt x="3193801" y="3007098"/>
                  <a:pt x="3023326" y="3016210"/>
                </a:cubicBezTo>
                <a:cubicBezTo>
                  <a:pt x="2852851" y="3025322"/>
                  <a:pt x="2692045" y="3014297"/>
                  <a:pt x="2566975" y="3016210"/>
                </a:cubicBezTo>
                <a:cubicBezTo>
                  <a:pt x="2441905" y="3018123"/>
                  <a:pt x="2264897" y="2970916"/>
                  <a:pt x="1996536" y="3016210"/>
                </a:cubicBezTo>
                <a:cubicBezTo>
                  <a:pt x="1728175" y="3061504"/>
                  <a:pt x="1507671" y="2996931"/>
                  <a:pt x="1312009" y="3016210"/>
                </a:cubicBezTo>
                <a:cubicBezTo>
                  <a:pt x="1116347" y="3035489"/>
                  <a:pt x="989961" y="2972619"/>
                  <a:pt x="741571" y="3016210"/>
                </a:cubicBezTo>
                <a:cubicBezTo>
                  <a:pt x="493181" y="3059801"/>
                  <a:pt x="324209" y="2965954"/>
                  <a:pt x="0" y="3016210"/>
                </a:cubicBezTo>
                <a:cubicBezTo>
                  <a:pt x="-56258" y="2789081"/>
                  <a:pt x="6009" y="2667633"/>
                  <a:pt x="0" y="2453184"/>
                </a:cubicBezTo>
                <a:cubicBezTo>
                  <a:pt x="-6009" y="2238735"/>
                  <a:pt x="24029" y="2143005"/>
                  <a:pt x="0" y="1920320"/>
                </a:cubicBezTo>
                <a:cubicBezTo>
                  <a:pt x="-24029" y="1697635"/>
                  <a:pt x="18964" y="1653413"/>
                  <a:pt x="0" y="1508105"/>
                </a:cubicBezTo>
                <a:cubicBezTo>
                  <a:pt x="-18964" y="1362798"/>
                  <a:pt x="27665" y="1184325"/>
                  <a:pt x="0" y="1005403"/>
                </a:cubicBezTo>
                <a:cubicBezTo>
                  <a:pt x="-27665" y="826481"/>
                  <a:pt x="52446" y="754359"/>
                  <a:pt x="0" y="563026"/>
                </a:cubicBezTo>
                <a:cubicBezTo>
                  <a:pt x="-52446" y="371693"/>
                  <a:pt x="28991" y="144065"/>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80131021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solidFill>
                  <a:schemeClr val="bg1"/>
                </a:solidFill>
                <a:latin typeface="Calibri Light"/>
                <a:ea typeface="+mn-lt"/>
                <a:cs typeface="Calibri Light"/>
              </a:rPr>
              <a:t>D E S C R I P T I O N:</a:t>
            </a:r>
            <a:endParaRPr lang="en-US" u="sng" dirty="0">
              <a:solidFill>
                <a:schemeClr val="bg1"/>
              </a:solidFill>
              <a:cs typeface="Calibri Light"/>
            </a:endParaRPr>
          </a:p>
          <a:p>
            <a:pPr algn="just"/>
            <a:r>
              <a:rPr lang="en-GB" sz="1000" dirty="0">
                <a:solidFill>
                  <a:schemeClr val="bg1"/>
                </a:solidFill>
                <a:latin typeface="Calibri Light"/>
                <a:ea typeface="+mn-lt"/>
                <a:cs typeface="Calibri"/>
              </a:rPr>
              <a:t>Get up off your sofa, stop wishing you could take part in It’s a Knockout and actually do it! </a:t>
            </a:r>
            <a:endParaRPr lang="en-US" sz="1000" dirty="0">
              <a:solidFill>
                <a:schemeClr val="bg1"/>
              </a:solidFill>
              <a:latin typeface="Calibri Light"/>
              <a:ea typeface="+mn-lt"/>
              <a:cs typeface="Calibri"/>
            </a:endParaRPr>
          </a:p>
          <a:p>
            <a:pPr algn="just"/>
            <a:endParaRPr lang="en-GB" sz="1000" dirty="0">
              <a:solidFill>
                <a:schemeClr val="bg1"/>
              </a:solidFill>
              <a:latin typeface="Calibri Light"/>
              <a:ea typeface="+mn-lt"/>
              <a:cs typeface="Calibri"/>
            </a:endParaRPr>
          </a:p>
          <a:p>
            <a:pPr algn="just"/>
            <a:r>
              <a:rPr lang="en-GB" sz="1000" dirty="0">
                <a:solidFill>
                  <a:schemeClr val="bg1"/>
                </a:solidFill>
                <a:latin typeface="Calibri Light"/>
                <a:ea typeface="+mn-lt"/>
                <a:cs typeface="Calibri"/>
              </a:rPr>
              <a:t>We own all the original inflatables, costumes and games from the hit BBC series that ruled the telly during the 70’s and 80’s! Think foam, inflatables and giant costumes – you’ll wish it’ll never end! </a:t>
            </a:r>
            <a:endParaRPr lang="en-US" sz="1000" dirty="0">
              <a:solidFill>
                <a:schemeClr val="bg1"/>
              </a:solidFill>
              <a:latin typeface="Calibri Light"/>
              <a:ea typeface="+mn-lt"/>
              <a:cs typeface="Calibri"/>
            </a:endParaRPr>
          </a:p>
          <a:p>
            <a:pPr algn="just"/>
            <a:endParaRPr lang="en-GB" sz="1000" dirty="0">
              <a:solidFill>
                <a:schemeClr val="bg1"/>
              </a:solidFill>
              <a:latin typeface="Calibri Light"/>
              <a:ea typeface="+mn-lt"/>
              <a:cs typeface="Calibri"/>
            </a:endParaRPr>
          </a:p>
          <a:p>
            <a:pPr algn="just"/>
            <a:r>
              <a:rPr lang="en-GB" sz="1000" dirty="0">
                <a:solidFill>
                  <a:schemeClr val="bg1"/>
                </a:solidFill>
                <a:latin typeface="Calibri Light"/>
                <a:ea typeface="+mn-lt"/>
                <a:cs typeface="Calibri"/>
              </a:rPr>
              <a:t>This comical activity will see teams competing in a series of challenges. Let loose and embrace the fun. </a:t>
            </a:r>
            <a:endParaRPr lang="en-US" sz="1000" dirty="0">
              <a:solidFill>
                <a:schemeClr val="bg1"/>
              </a:solidFill>
              <a:latin typeface="Calibri Light"/>
              <a:ea typeface="+mn-lt"/>
              <a:cs typeface="+mn-lt"/>
            </a:endParaRPr>
          </a:p>
          <a:p>
            <a:pPr algn="just"/>
            <a:endParaRPr lang="en-GB" sz="1000" dirty="0">
              <a:ea typeface="+mn-lt"/>
              <a:cs typeface="+mn-lt"/>
            </a:endParaRPr>
          </a:p>
          <a:p>
            <a:r>
              <a:rPr lang="en-GB" sz="1000" b="1" u="sng" dirty="0">
                <a:solidFill>
                  <a:schemeClr val="bg1"/>
                </a:solidFill>
                <a:latin typeface="Calibri Light"/>
                <a:ea typeface="+mn-lt"/>
                <a:cs typeface="Calibri Light"/>
              </a:rPr>
              <a:t>T E A M   B U I L D I N G   B E N E F I T S:</a:t>
            </a:r>
            <a:endParaRPr lang="en-GB" dirty="0">
              <a:solidFill>
                <a:schemeClr val="bg1"/>
              </a:solidFill>
            </a:endParaRPr>
          </a:p>
          <a:p>
            <a:pPr marL="171450" indent="-171450">
              <a:buFont typeface="Arial,Sans-Serif"/>
              <a:buChar char="•"/>
            </a:pPr>
            <a:r>
              <a:rPr lang="en-GB" sz="1000" dirty="0">
                <a:solidFill>
                  <a:schemeClr val="bg1"/>
                </a:solidFill>
                <a:latin typeface="Calibri Light"/>
                <a:cs typeface="Calibri"/>
              </a:rPr>
              <a:t>Interaction &amp; collaboration skills</a:t>
            </a:r>
            <a:endParaRPr lang="en-US" sz="1000" dirty="0">
              <a:solidFill>
                <a:schemeClr val="bg1"/>
              </a:solidFill>
              <a:latin typeface="Calibri Light"/>
              <a:ea typeface="+mn-lt"/>
              <a:cs typeface="+mn-lt"/>
            </a:endParaRPr>
          </a:p>
          <a:p>
            <a:pPr marL="171450" indent="-171450">
              <a:buFont typeface="Arial,Sans-Serif"/>
              <a:buChar char="•"/>
            </a:pPr>
            <a:r>
              <a:rPr lang="en-GB" sz="1000" dirty="0">
                <a:solidFill>
                  <a:schemeClr val="bg1"/>
                </a:solidFill>
                <a:latin typeface="Calibri Light"/>
                <a:cs typeface="Calibri"/>
              </a:rPr>
              <a:t>Leadership &amp; delegation skills</a:t>
            </a:r>
            <a:endParaRPr lang="en-US" sz="1000" dirty="0">
              <a:solidFill>
                <a:schemeClr val="bg1"/>
              </a:solidFill>
              <a:latin typeface="Calibri Light"/>
              <a:ea typeface="+mn-lt"/>
              <a:cs typeface="+mn-lt"/>
            </a:endParaRPr>
          </a:p>
          <a:p>
            <a:pPr marL="171450" indent="-171450">
              <a:buFont typeface="Arial,Sans-Serif"/>
              <a:buChar char="•"/>
            </a:pPr>
            <a:r>
              <a:rPr lang="en-GB" sz="1000" dirty="0">
                <a:solidFill>
                  <a:schemeClr val="bg1"/>
                </a:solidFill>
                <a:latin typeface="Calibri Light"/>
                <a:cs typeface="Calibri"/>
              </a:rPr>
              <a:t>Boosts morale &amp; confidence</a:t>
            </a:r>
            <a:endParaRPr lang="en-US" sz="1000" dirty="0">
              <a:solidFill>
                <a:schemeClr val="bg1"/>
              </a:solidFill>
              <a:latin typeface="Calibri Light"/>
              <a:ea typeface="+mn-lt"/>
              <a:cs typeface="+mn-lt"/>
            </a:endParaRPr>
          </a:p>
          <a:p>
            <a:pPr marL="171450" indent="-171450">
              <a:buFont typeface="Arial,Sans-Serif"/>
              <a:buChar char="•"/>
            </a:pPr>
            <a:r>
              <a:rPr lang="en-GB" sz="1000" dirty="0">
                <a:solidFill>
                  <a:schemeClr val="bg1"/>
                </a:solidFill>
                <a:latin typeface="Calibri Light"/>
                <a:cs typeface="Calibri"/>
              </a:rPr>
              <a:t>Friendly competition </a:t>
            </a:r>
            <a:endParaRPr lang="en-US" sz="1000" dirty="0">
              <a:solidFill>
                <a:schemeClr val="bg1"/>
              </a:solidFill>
              <a:latin typeface="Calibri Light"/>
              <a:ea typeface="+mn-lt"/>
              <a:cs typeface="+mn-lt"/>
            </a:endParaRPr>
          </a:p>
          <a:p>
            <a:pPr marL="171450" indent="-171450">
              <a:buFont typeface="Arial,Sans-Serif"/>
              <a:buChar char="•"/>
            </a:pPr>
            <a:r>
              <a:rPr lang="en-GB" sz="1000" dirty="0">
                <a:solidFill>
                  <a:schemeClr val="bg1"/>
                </a:solidFill>
                <a:latin typeface="Calibri Light"/>
                <a:cs typeface="Calibri"/>
              </a:rPr>
              <a:t>Builds trust</a:t>
            </a:r>
            <a:endParaRPr lang="en-GB" sz="1000" dirty="0">
              <a:solidFill>
                <a:schemeClr val="bg1"/>
              </a:solidFill>
              <a:latin typeface="Calibri Light"/>
              <a:cs typeface="Calibri Light"/>
            </a:endParaRPr>
          </a:p>
          <a:p>
            <a:pPr marL="171450" indent="-171450">
              <a:buFont typeface="Arial,Sans-Serif"/>
              <a:buChar char="•"/>
            </a:pPr>
            <a:endParaRPr lang="en-GB" sz="1000" dirty="0">
              <a:solidFill>
                <a:srgbClr val="000000"/>
              </a:solidFill>
              <a:latin typeface="Avenir Next LT Pro" panose="020F0502020204030204"/>
              <a:cs typeface="Calibri Light"/>
            </a:endParaRPr>
          </a:p>
          <a:p>
            <a:r>
              <a:rPr lang="en-GB" sz="1000" b="1" u="sng" dirty="0">
                <a:solidFill>
                  <a:schemeClr val="bg1"/>
                </a:solidFill>
                <a:latin typeface="Calibri Light"/>
                <a:ea typeface="+mn-lt"/>
                <a:cs typeface="Calibri Light"/>
              </a:rPr>
              <a:t>D U R A T I O N:</a:t>
            </a:r>
            <a:endParaRPr lang="en-US" dirty="0">
              <a:solidFill>
                <a:schemeClr val="bg1"/>
              </a:solidFill>
            </a:endParaRPr>
          </a:p>
          <a:p>
            <a:r>
              <a:rPr lang="en-GB" sz="1000" dirty="0">
                <a:solidFill>
                  <a:schemeClr val="bg1"/>
                </a:solidFill>
                <a:latin typeface="Calibri Light"/>
                <a:ea typeface="+mn-lt"/>
                <a:cs typeface="+mn-lt"/>
              </a:rPr>
              <a:t>For this activity we would suggest a running time of 1.5 - 2 hours </a:t>
            </a:r>
            <a:r>
              <a:rPr lang="en-GB" sz="1000" dirty="0">
                <a:solidFill>
                  <a:schemeClr val="bg1"/>
                </a:solidFill>
                <a:latin typeface="Calibri Light"/>
                <a:ea typeface="+mn-lt"/>
                <a:cs typeface="Calibri Light"/>
              </a:rPr>
              <a:t>depending on numbers</a:t>
            </a:r>
            <a:r>
              <a:rPr lang="en-GB" sz="1000" dirty="0">
                <a:solidFill>
                  <a:schemeClr val="bg1"/>
                </a:solidFill>
                <a:latin typeface="Calibri Light"/>
                <a:ea typeface="+mn-lt"/>
                <a:cs typeface="+mn-lt"/>
              </a:rPr>
              <a:t>.</a:t>
            </a:r>
            <a:endParaRPr lang="en-US" sz="1000" dirty="0">
              <a:solidFill>
                <a:schemeClr val="bg1"/>
              </a:solidFill>
              <a:latin typeface="Calibri Light"/>
              <a:ea typeface="+mn-lt"/>
              <a:cs typeface="+mn-lt"/>
            </a:endParaRPr>
          </a:p>
          <a:p>
            <a:pPr marL="285750" indent="-285750">
              <a:buFont typeface="Arial"/>
              <a:buChar char="•"/>
            </a:pPr>
            <a:endParaRPr lang="en-GB" sz="1000" b="1" dirty="0">
              <a:solidFill>
                <a:schemeClr val="bg1"/>
              </a:solidFill>
              <a:latin typeface="Calibri Light"/>
              <a:ea typeface="+mn-lt"/>
              <a:cs typeface="+mn-lt"/>
            </a:endParaRPr>
          </a:p>
          <a:p>
            <a:endParaRPr lang="en-GB" sz="1000" dirty="0">
              <a:solidFill>
                <a:schemeClr val="bg1"/>
              </a:solidFill>
              <a:latin typeface="Calibri Light"/>
              <a:cs typeface="Calibri Light"/>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bg1"/>
                </a:solidFill>
                <a:latin typeface="Calibri Light"/>
                <a:cs typeface="Calibri Light"/>
              </a:rPr>
              <a:t>OUTDOOR TEAM BUILDING OPTIONS</a:t>
            </a:r>
          </a:p>
        </p:txBody>
      </p:sp>
      <p:pic>
        <p:nvPicPr>
          <p:cNvPr id="12" name="Picture 7" descr="A picture containing drawing, sign, mug&#10;&#10;Description generated with very high confidence">
            <a:extLst>
              <a:ext uri="{FF2B5EF4-FFF2-40B4-BE49-F238E27FC236}">
                <a16:creationId xmlns:a16="http://schemas.microsoft.com/office/drawing/2014/main" id="{B0D75355-6DE5-4F54-93EC-A72B5A378D10}"/>
              </a:ext>
            </a:extLst>
          </p:cNvPr>
          <p:cNvPicPr>
            <a:picLocks noChangeAspect="1"/>
          </p:cNvPicPr>
          <p:nvPr/>
        </p:nvPicPr>
        <p:blipFill>
          <a:blip r:embed="rId3"/>
          <a:stretch>
            <a:fillRect/>
          </a:stretch>
        </p:blipFill>
        <p:spPr>
          <a:xfrm>
            <a:off x="285475" y="6456880"/>
            <a:ext cx="949990" cy="302709"/>
          </a:xfrm>
          <a:prstGeom prst="rect">
            <a:avLst/>
          </a:prstGeom>
        </p:spPr>
      </p:pic>
      <p:sp>
        <p:nvSpPr>
          <p:cNvPr id="14" name="TextBox 13">
            <a:extLst>
              <a:ext uri="{FF2B5EF4-FFF2-40B4-BE49-F238E27FC236}">
                <a16:creationId xmlns:a16="http://schemas.microsoft.com/office/drawing/2014/main" id="{469F5D3D-F671-41B5-8B87-0FDDFE711CF6}"/>
              </a:ext>
            </a:extLst>
          </p:cNvPr>
          <p:cNvSpPr txBox="1"/>
          <p:nvPr/>
        </p:nvSpPr>
        <p:spPr>
          <a:xfrm>
            <a:off x="1236568" y="6489885"/>
            <a:ext cx="1873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IN PARTNERSHIP WITH</a:t>
            </a:r>
            <a:endParaRPr lang="en-US" sz="1400">
              <a:solidFill>
                <a:schemeClr val="bg1"/>
              </a:solidFill>
              <a:latin typeface="Calibri Light"/>
            </a:endParaRPr>
          </a:p>
        </p:txBody>
      </p:sp>
      <p:sp>
        <p:nvSpPr>
          <p:cNvPr id="16" name="TextBox 15">
            <a:extLst>
              <a:ext uri="{FF2B5EF4-FFF2-40B4-BE49-F238E27FC236}">
                <a16:creationId xmlns:a16="http://schemas.microsoft.com/office/drawing/2014/main" id="{6071CBA3-64EB-4CBF-A0CC-99711BCB0C3F}"/>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www.actiondays.co.uk</a:t>
            </a:r>
            <a:endParaRPr lang="en-US" sz="1400">
              <a:solidFill>
                <a:schemeClr val="bg1"/>
              </a:solidFill>
              <a:latin typeface="Calibri Light"/>
            </a:endParaRPr>
          </a:p>
        </p:txBody>
      </p:sp>
      <p:sp>
        <p:nvSpPr>
          <p:cNvPr id="17" name="TextBox 16">
            <a:extLst>
              <a:ext uri="{FF2B5EF4-FFF2-40B4-BE49-F238E27FC236}">
                <a16:creationId xmlns:a16="http://schemas.microsoft.com/office/drawing/2014/main" id="{3B3E4E32-F023-48F0-8808-2381F9FA3002}"/>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cs typeface="Calibri Light"/>
              </a:rPr>
              <a:t>   01773 766 050</a:t>
            </a:r>
          </a:p>
        </p:txBody>
      </p:sp>
      <p:sp>
        <p:nvSpPr>
          <p:cNvPr id="18" name="TextBox 17">
            <a:extLst>
              <a:ext uri="{FF2B5EF4-FFF2-40B4-BE49-F238E27FC236}">
                <a16:creationId xmlns:a16="http://schemas.microsoft.com/office/drawing/2014/main" id="{1C21A412-FF8A-401B-B1B7-5A1A1B04946B}"/>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sales@actiondays.co.uk</a:t>
            </a:r>
          </a:p>
        </p:txBody>
      </p:sp>
      <p:cxnSp>
        <p:nvCxnSpPr>
          <p:cNvPr id="28" name="Straight Arrow Connector 27">
            <a:extLst>
              <a:ext uri="{FF2B5EF4-FFF2-40B4-BE49-F238E27FC236}">
                <a16:creationId xmlns:a16="http://schemas.microsoft.com/office/drawing/2014/main" id="{8B3E942A-912D-4FFC-B859-BF0DBF57A869}"/>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0664EE4-1659-4DF5-9B49-5129A37C93C6}"/>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Picture 19" descr="A picture containing outdoor, person, man, boy&#10;&#10;Description generated with very high confidence">
            <a:extLst>
              <a:ext uri="{FF2B5EF4-FFF2-40B4-BE49-F238E27FC236}">
                <a16:creationId xmlns:a16="http://schemas.microsoft.com/office/drawing/2014/main" id="{BF593D37-45D6-4698-9677-C4345BE4A6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0743" y="4800713"/>
            <a:ext cx="1783977" cy="1201271"/>
          </a:xfrm>
          <a:prstGeom prst="rect">
            <a:avLst/>
          </a:prstGeom>
        </p:spPr>
      </p:pic>
      <p:pic>
        <p:nvPicPr>
          <p:cNvPr id="33" name="Picture 33" descr="A group of people standing in the grass&#10;&#10;Description generated with very high confidence">
            <a:extLst>
              <a:ext uri="{FF2B5EF4-FFF2-40B4-BE49-F238E27FC236}">
                <a16:creationId xmlns:a16="http://schemas.microsoft.com/office/drawing/2014/main" id="{8B0B6E1A-0F96-4309-AE0A-8D232DBDE6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657" y="4799769"/>
            <a:ext cx="1828800" cy="1194196"/>
          </a:xfrm>
          <a:prstGeom prst="rect">
            <a:avLst/>
          </a:prstGeom>
        </p:spPr>
      </p:pic>
      <p:pic>
        <p:nvPicPr>
          <p:cNvPr id="35" name="Picture 35" descr="A picture containing outdoor, building, riding, man&#10;&#10;Description generated with very high confidence">
            <a:extLst>
              <a:ext uri="{FF2B5EF4-FFF2-40B4-BE49-F238E27FC236}">
                <a16:creationId xmlns:a16="http://schemas.microsoft.com/office/drawing/2014/main" id="{E18C2DD3-559E-4137-BFB8-4F989017F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1388" y="4801324"/>
            <a:ext cx="1828801" cy="1209015"/>
          </a:xfrm>
          <a:prstGeom prst="rect">
            <a:avLst/>
          </a:prstGeom>
        </p:spPr>
      </p:pic>
      <p:pic>
        <p:nvPicPr>
          <p:cNvPr id="37" name="Picture 37" descr="A picture containing outdoor, person, grass, red&#10;&#10;Description generated with very high confidence">
            <a:extLst>
              <a:ext uri="{FF2B5EF4-FFF2-40B4-BE49-F238E27FC236}">
                <a16:creationId xmlns:a16="http://schemas.microsoft.com/office/drawing/2014/main" id="{E170EAE7-54FE-416C-AD18-0B939C8BE8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06402" y="4788173"/>
            <a:ext cx="1775012" cy="1198098"/>
          </a:xfrm>
          <a:prstGeom prst="rect">
            <a:avLst/>
          </a:prstGeom>
        </p:spPr>
      </p:pic>
      <p:pic>
        <p:nvPicPr>
          <p:cNvPr id="39" name="Picture 39" descr="A group of people standing in front of a crowd&#10;&#10;Description generated with very high confidence">
            <a:extLst>
              <a:ext uri="{FF2B5EF4-FFF2-40B4-BE49-F238E27FC236}">
                <a16:creationId xmlns:a16="http://schemas.microsoft.com/office/drawing/2014/main" id="{F12347E6-9544-400A-8ED4-98C3ED33DE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34366" y="4809470"/>
            <a:ext cx="1783977" cy="1194082"/>
          </a:xfrm>
          <a:prstGeom prst="rect">
            <a:avLst/>
          </a:prstGeom>
        </p:spPr>
      </p:pic>
      <p:pic>
        <p:nvPicPr>
          <p:cNvPr id="41" name="Picture 41" descr="A picture containing outdoor, red, child, man&#10;&#10;Description generated with very high confidence">
            <a:extLst>
              <a:ext uri="{FF2B5EF4-FFF2-40B4-BE49-F238E27FC236}">
                <a16:creationId xmlns:a16="http://schemas.microsoft.com/office/drawing/2014/main" id="{AC6FC237-C43B-4CA7-B482-BFABCDD2B6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16274" y="4789470"/>
            <a:ext cx="1613648" cy="1195500"/>
          </a:xfrm>
          <a:prstGeom prst="rect">
            <a:avLst/>
          </a:prstGeom>
        </p:spPr>
      </p:pic>
    </p:spTree>
    <p:custDataLst>
      <p:tags r:id="rId1"/>
    </p:custDataLst>
    <p:extLst>
      <p:ext uri="{BB962C8B-B14F-4D97-AF65-F5344CB8AC3E}">
        <p14:creationId xmlns:p14="http://schemas.microsoft.com/office/powerpoint/2010/main" val="407386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5977930" y="907762"/>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310588" y="657032"/>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M U L T I   A C T I V I T Y</a:t>
            </a:r>
          </a:p>
        </p:txBody>
      </p:sp>
      <p:sp>
        <p:nvSpPr>
          <p:cNvPr id="2" name="TextBox 1">
            <a:extLst>
              <a:ext uri="{FF2B5EF4-FFF2-40B4-BE49-F238E27FC236}">
                <a16:creationId xmlns:a16="http://schemas.microsoft.com/office/drawing/2014/main" id="{181B39B4-4469-4CF5-ADA4-FA94BB336B25}"/>
              </a:ext>
            </a:extLst>
          </p:cNvPr>
          <p:cNvSpPr txBox="1"/>
          <p:nvPr/>
        </p:nvSpPr>
        <p:spPr>
          <a:xfrm>
            <a:off x="312972" y="1123993"/>
            <a:ext cx="5472895" cy="3031599"/>
          </a:xfrm>
          <a:custGeom>
            <a:avLst/>
            <a:gdLst>
              <a:gd name="connsiteX0" fmla="*/ 0 w 5472895"/>
              <a:gd name="connsiteY0" fmla="*/ 0 h 3031599"/>
              <a:gd name="connsiteX1" fmla="*/ 602018 w 5472895"/>
              <a:gd name="connsiteY1" fmla="*/ 0 h 3031599"/>
              <a:gd name="connsiteX2" fmla="*/ 985121 w 5472895"/>
              <a:gd name="connsiteY2" fmla="*/ 0 h 3031599"/>
              <a:gd name="connsiteX3" fmla="*/ 1587140 w 5472895"/>
              <a:gd name="connsiteY3" fmla="*/ 0 h 3031599"/>
              <a:gd name="connsiteX4" fmla="*/ 2024971 w 5472895"/>
              <a:gd name="connsiteY4" fmla="*/ 0 h 3031599"/>
              <a:gd name="connsiteX5" fmla="*/ 2572261 w 5472895"/>
              <a:gd name="connsiteY5" fmla="*/ 0 h 3031599"/>
              <a:gd name="connsiteX6" fmla="*/ 3064821 w 5472895"/>
              <a:gd name="connsiteY6" fmla="*/ 0 h 3031599"/>
              <a:gd name="connsiteX7" fmla="*/ 3447924 w 5472895"/>
              <a:gd name="connsiteY7" fmla="*/ 0 h 3031599"/>
              <a:gd name="connsiteX8" fmla="*/ 3995213 w 5472895"/>
              <a:gd name="connsiteY8" fmla="*/ 0 h 3031599"/>
              <a:gd name="connsiteX9" fmla="*/ 4487774 w 5472895"/>
              <a:gd name="connsiteY9" fmla="*/ 0 h 3031599"/>
              <a:gd name="connsiteX10" fmla="*/ 4980334 w 5472895"/>
              <a:gd name="connsiteY10" fmla="*/ 0 h 3031599"/>
              <a:gd name="connsiteX11" fmla="*/ 5472895 w 5472895"/>
              <a:gd name="connsiteY11" fmla="*/ 0 h 3031599"/>
              <a:gd name="connsiteX12" fmla="*/ 5472895 w 5472895"/>
              <a:gd name="connsiteY12" fmla="*/ 414319 h 3031599"/>
              <a:gd name="connsiteX13" fmla="*/ 5472895 w 5472895"/>
              <a:gd name="connsiteY13" fmla="*/ 980217 h 3031599"/>
              <a:gd name="connsiteX14" fmla="*/ 5472895 w 5472895"/>
              <a:gd name="connsiteY14" fmla="*/ 1394536 h 3031599"/>
              <a:gd name="connsiteX15" fmla="*/ 5472895 w 5472895"/>
              <a:gd name="connsiteY15" fmla="*/ 1808854 h 3031599"/>
              <a:gd name="connsiteX16" fmla="*/ 5472895 w 5472895"/>
              <a:gd name="connsiteY16" fmla="*/ 2374753 h 3031599"/>
              <a:gd name="connsiteX17" fmla="*/ 5472895 w 5472895"/>
              <a:gd name="connsiteY17" fmla="*/ 3031599 h 3031599"/>
              <a:gd name="connsiteX18" fmla="*/ 4925606 w 5472895"/>
              <a:gd name="connsiteY18" fmla="*/ 3031599 h 3031599"/>
              <a:gd name="connsiteX19" fmla="*/ 4323587 w 5472895"/>
              <a:gd name="connsiteY19" fmla="*/ 3031599 h 3031599"/>
              <a:gd name="connsiteX20" fmla="*/ 3721569 w 5472895"/>
              <a:gd name="connsiteY20" fmla="*/ 3031599 h 3031599"/>
              <a:gd name="connsiteX21" fmla="*/ 3119550 w 5472895"/>
              <a:gd name="connsiteY21" fmla="*/ 3031599 h 3031599"/>
              <a:gd name="connsiteX22" fmla="*/ 2626990 w 5472895"/>
              <a:gd name="connsiteY22" fmla="*/ 3031599 h 3031599"/>
              <a:gd name="connsiteX23" fmla="*/ 2243887 w 5472895"/>
              <a:gd name="connsiteY23" fmla="*/ 3031599 h 3031599"/>
              <a:gd name="connsiteX24" fmla="*/ 1860784 w 5472895"/>
              <a:gd name="connsiteY24" fmla="*/ 3031599 h 3031599"/>
              <a:gd name="connsiteX25" fmla="*/ 1422953 w 5472895"/>
              <a:gd name="connsiteY25" fmla="*/ 3031599 h 3031599"/>
              <a:gd name="connsiteX26" fmla="*/ 985121 w 5472895"/>
              <a:gd name="connsiteY26" fmla="*/ 3031599 h 3031599"/>
              <a:gd name="connsiteX27" fmla="*/ 492561 w 5472895"/>
              <a:gd name="connsiteY27" fmla="*/ 3031599 h 3031599"/>
              <a:gd name="connsiteX28" fmla="*/ 0 w 5472895"/>
              <a:gd name="connsiteY28" fmla="*/ 3031599 h 3031599"/>
              <a:gd name="connsiteX29" fmla="*/ 0 w 5472895"/>
              <a:gd name="connsiteY29" fmla="*/ 2465701 h 3031599"/>
              <a:gd name="connsiteX30" fmla="*/ 0 w 5472895"/>
              <a:gd name="connsiteY30" fmla="*/ 2051382 h 3031599"/>
              <a:gd name="connsiteX31" fmla="*/ 0 w 5472895"/>
              <a:gd name="connsiteY31" fmla="*/ 1576431 h 3031599"/>
              <a:gd name="connsiteX32" fmla="*/ 0 w 5472895"/>
              <a:gd name="connsiteY32" fmla="*/ 1101481 h 3031599"/>
              <a:gd name="connsiteX33" fmla="*/ 0 w 5472895"/>
              <a:gd name="connsiteY33" fmla="*/ 565898 h 3031599"/>
              <a:gd name="connsiteX34" fmla="*/ 0 w 5472895"/>
              <a:gd name="connsiteY34" fmla="*/ 0 h 30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031599"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518025" y="83679"/>
                  <a:pt x="5445707" y="284941"/>
                  <a:pt x="5472895" y="414319"/>
                </a:cubicBezTo>
                <a:cubicBezTo>
                  <a:pt x="5500083" y="543697"/>
                  <a:pt x="5411867" y="795267"/>
                  <a:pt x="5472895" y="980217"/>
                </a:cubicBezTo>
                <a:cubicBezTo>
                  <a:pt x="5533923" y="1165167"/>
                  <a:pt x="5427771" y="1218008"/>
                  <a:pt x="5472895" y="1394536"/>
                </a:cubicBezTo>
                <a:cubicBezTo>
                  <a:pt x="5518019" y="1571064"/>
                  <a:pt x="5449507" y="1621124"/>
                  <a:pt x="5472895" y="1808854"/>
                </a:cubicBezTo>
                <a:cubicBezTo>
                  <a:pt x="5496283" y="1996584"/>
                  <a:pt x="5407575" y="2172185"/>
                  <a:pt x="5472895" y="2374753"/>
                </a:cubicBezTo>
                <a:cubicBezTo>
                  <a:pt x="5538215" y="2577321"/>
                  <a:pt x="5423527" y="2883366"/>
                  <a:pt x="5472895" y="3031599"/>
                </a:cubicBezTo>
                <a:cubicBezTo>
                  <a:pt x="5288387" y="3062352"/>
                  <a:pt x="5184528" y="3009638"/>
                  <a:pt x="4925606" y="3031599"/>
                </a:cubicBezTo>
                <a:cubicBezTo>
                  <a:pt x="4666684" y="3053560"/>
                  <a:pt x="4589126" y="3019015"/>
                  <a:pt x="4323587" y="3031599"/>
                </a:cubicBezTo>
                <a:cubicBezTo>
                  <a:pt x="4058048" y="3044183"/>
                  <a:pt x="3957540" y="2995984"/>
                  <a:pt x="3721569" y="3031599"/>
                </a:cubicBezTo>
                <a:cubicBezTo>
                  <a:pt x="3485598" y="3067214"/>
                  <a:pt x="3398411" y="3001666"/>
                  <a:pt x="3119550" y="3031599"/>
                </a:cubicBezTo>
                <a:cubicBezTo>
                  <a:pt x="2840689" y="3061532"/>
                  <a:pt x="2759106" y="2983667"/>
                  <a:pt x="2626990" y="3031599"/>
                </a:cubicBezTo>
                <a:cubicBezTo>
                  <a:pt x="2494874" y="3079531"/>
                  <a:pt x="2338694" y="3028829"/>
                  <a:pt x="2243887" y="3031599"/>
                </a:cubicBezTo>
                <a:cubicBezTo>
                  <a:pt x="2149080" y="3034369"/>
                  <a:pt x="2033109" y="3015009"/>
                  <a:pt x="1860784" y="3031599"/>
                </a:cubicBezTo>
                <a:cubicBezTo>
                  <a:pt x="1688459" y="3048189"/>
                  <a:pt x="1510708" y="2998416"/>
                  <a:pt x="1422953" y="3031599"/>
                </a:cubicBezTo>
                <a:cubicBezTo>
                  <a:pt x="1335198" y="3064782"/>
                  <a:pt x="1180370" y="2980155"/>
                  <a:pt x="985121" y="3031599"/>
                </a:cubicBezTo>
                <a:cubicBezTo>
                  <a:pt x="789872" y="3083043"/>
                  <a:pt x="677346" y="3014698"/>
                  <a:pt x="492561" y="3031599"/>
                </a:cubicBezTo>
                <a:cubicBezTo>
                  <a:pt x="307776" y="3048500"/>
                  <a:pt x="176492" y="3007006"/>
                  <a:pt x="0" y="3031599"/>
                </a:cubicBezTo>
                <a:cubicBezTo>
                  <a:pt x="-1632" y="2851908"/>
                  <a:pt x="65162" y="2646737"/>
                  <a:pt x="0" y="2465701"/>
                </a:cubicBezTo>
                <a:cubicBezTo>
                  <a:pt x="-65162" y="2284665"/>
                  <a:pt x="32383" y="2147282"/>
                  <a:pt x="0" y="2051382"/>
                </a:cubicBezTo>
                <a:cubicBezTo>
                  <a:pt x="-32383" y="1955482"/>
                  <a:pt x="34559" y="1723547"/>
                  <a:pt x="0" y="1576431"/>
                </a:cubicBezTo>
                <a:cubicBezTo>
                  <a:pt x="-34559" y="1429315"/>
                  <a:pt x="40153" y="1204212"/>
                  <a:pt x="0" y="1101481"/>
                </a:cubicBezTo>
                <a:cubicBezTo>
                  <a:pt x="-40153" y="998750"/>
                  <a:pt x="53003" y="752341"/>
                  <a:pt x="0" y="565898"/>
                </a:cubicBezTo>
                <a:cubicBezTo>
                  <a:pt x="-53003" y="379455"/>
                  <a:pt x="56248" y="158272"/>
                  <a:pt x="0" y="0"/>
                </a:cubicBezTo>
                <a:close/>
              </a:path>
              <a:path w="5472895" h="3031599"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74755" y="179337"/>
                  <a:pt x="5419715" y="272894"/>
                  <a:pt x="5472895" y="505267"/>
                </a:cubicBezTo>
                <a:cubicBezTo>
                  <a:pt x="5526075" y="737640"/>
                  <a:pt x="5450479" y="870274"/>
                  <a:pt x="5472895" y="1071165"/>
                </a:cubicBezTo>
                <a:cubicBezTo>
                  <a:pt x="5495311" y="1272056"/>
                  <a:pt x="5432519" y="1425265"/>
                  <a:pt x="5472895" y="1606747"/>
                </a:cubicBezTo>
                <a:cubicBezTo>
                  <a:pt x="5513271" y="1788229"/>
                  <a:pt x="5448525" y="1817330"/>
                  <a:pt x="5472895" y="2021066"/>
                </a:cubicBezTo>
                <a:cubicBezTo>
                  <a:pt x="5497265" y="2224802"/>
                  <a:pt x="5409099" y="2357228"/>
                  <a:pt x="5472895" y="2586964"/>
                </a:cubicBezTo>
                <a:cubicBezTo>
                  <a:pt x="5536691" y="2816700"/>
                  <a:pt x="5422340" y="2895674"/>
                  <a:pt x="5472895" y="3031599"/>
                </a:cubicBezTo>
                <a:cubicBezTo>
                  <a:pt x="5270698" y="3041007"/>
                  <a:pt x="5220415" y="2984734"/>
                  <a:pt x="4980334" y="3031599"/>
                </a:cubicBezTo>
                <a:cubicBezTo>
                  <a:pt x="4740253" y="3078464"/>
                  <a:pt x="4503562" y="2976248"/>
                  <a:pt x="4378316" y="3031599"/>
                </a:cubicBezTo>
                <a:cubicBezTo>
                  <a:pt x="4253070" y="3086950"/>
                  <a:pt x="4041578" y="3013127"/>
                  <a:pt x="3885755" y="3031599"/>
                </a:cubicBezTo>
                <a:cubicBezTo>
                  <a:pt x="3729932" y="3050071"/>
                  <a:pt x="3407676" y="2982667"/>
                  <a:pt x="3229008" y="3031599"/>
                </a:cubicBezTo>
                <a:cubicBezTo>
                  <a:pt x="3050340" y="3080531"/>
                  <a:pt x="2870119" y="3000626"/>
                  <a:pt x="2572261" y="3031599"/>
                </a:cubicBezTo>
                <a:cubicBezTo>
                  <a:pt x="2274403" y="3062572"/>
                  <a:pt x="2183130" y="2990750"/>
                  <a:pt x="1915513" y="3031599"/>
                </a:cubicBezTo>
                <a:cubicBezTo>
                  <a:pt x="1647896" y="3072448"/>
                  <a:pt x="1615891" y="3001973"/>
                  <a:pt x="1532411" y="3031599"/>
                </a:cubicBezTo>
                <a:cubicBezTo>
                  <a:pt x="1448931" y="3061225"/>
                  <a:pt x="1259881" y="3016666"/>
                  <a:pt x="1094579" y="3031599"/>
                </a:cubicBezTo>
                <a:cubicBezTo>
                  <a:pt x="929277" y="3046532"/>
                  <a:pt x="846089" y="3017570"/>
                  <a:pt x="602018" y="3031599"/>
                </a:cubicBezTo>
                <a:cubicBezTo>
                  <a:pt x="357947" y="3045628"/>
                  <a:pt x="161869" y="3015689"/>
                  <a:pt x="0" y="3031599"/>
                </a:cubicBezTo>
                <a:cubicBezTo>
                  <a:pt x="-23780" y="2800024"/>
                  <a:pt x="38702" y="2720642"/>
                  <a:pt x="0" y="2526333"/>
                </a:cubicBezTo>
                <a:cubicBezTo>
                  <a:pt x="-38702" y="2332024"/>
                  <a:pt x="36674" y="2148891"/>
                  <a:pt x="0" y="1960434"/>
                </a:cubicBezTo>
                <a:cubicBezTo>
                  <a:pt x="-36674" y="1771977"/>
                  <a:pt x="7256" y="1667458"/>
                  <a:pt x="0" y="1424852"/>
                </a:cubicBezTo>
                <a:cubicBezTo>
                  <a:pt x="-7256" y="1182246"/>
                  <a:pt x="15451" y="1132527"/>
                  <a:pt x="0" y="889269"/>
                </a:cubicBezTo>
                <a:cubicBezTo>
                  <a:pt x="-15451" y="646011"/>
                  <a:pt x="30057" y="647646"/>
                  <a:pt x="0" y="474951"/>
                </a:cubicBezTo>
                <a:cubicBezTo>
                  <a:pt x="-30057" y="302256"/>
                  <a:pt x="13383" y="211547"/>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solidFill>
                  <a:schemeClr val="bg1"/>
                </a:solidFill>
                <a:latin typeface="Calibri Light"/>
                <a:ea typeface="+mn-lt"/>
                <a:cs typeface="Calibri Light"/>
              </a:rPr>
              <a:t>D E S C R I P T I O N:</a:t>
            </a:r>
            <a:endParaRPr lang="en-US" u="sng" dirty="0">
              <a:solidFill>
                <a:schemeClr val="bg1"/>
              </a:solidFill>
              <a:cs typeface="Calibri Light"/>
            </a:endParaRPr>
          </a:p>
          <a:p>
            <a:pPr algn="just"/>
            <a:r>
              <a:rPr lang="en-GB" sz="1000" dirty="0">
                <a:solidFill>
                  <a:schemeClr val="bg1">
                    <a:lumMod val="95000"/>
                  </a:schemeClr>
                </a:solidFill>
                <a:latin typeface="Calibri Light"/>
                <a:ea typeface="+mn-lt"/>
                <a:cs typeface="+mn-lt"/>
              </a:rPr>
              <a:t>Swap computers, smartphones and desks for country sports! Bespoke multi-activity days are all about facing fresh, fun challenges in the great outdoors. This quote is based on the below activities: </a:t>
            </a:r>
            <a:endParaRPr lang="en-US" sz="1000" dirty="0">
              <a:solidFill>
                <a:schemeClr val="bg1">
                  <a:lumMod val="95000"/>
                </a:schemeClr>
              </a:solidFill>
              <a:latin typeface="Calibri Light"/>
              <a:ea typeface="+mn-lt"/>
              <a:cs typeface="+mn-lt"/>
            </a:endParaRPr>
          </a:p>
          <a:p>
            <a:pPr algn="just"/>
            <a:endParaRPr lang="en-GB" sz="1000" dirty="0">
              <a:latin typeface="Calibri Light"/>
              <a:ea typeface="+mn-lt"/>
              <a:cs typeface="+mn-lt"/>
            </a:endParaRPr>
          </a:p>
          <a:p>
            <a:pPr algn="just"/>
            <a:r>
              <a:rPr lang="en-GB" sz="1000" b="1" dirty="0">
                <a:solidFill>
                  <a:schemeClr val="bg1"/>
                </a:solidFill>
                <a:latin typeface="Calibri Light"/>
                <a:ea typeface="+mn-lt"/>
                <a:cs typeface="+mn-lt"/>
              </a:rPr>
              <a:t>*****[SELECT ACTIVITIES BASED ON VENUE] *****</a:t>
            </a:r>
          </a:p>
          <a:p>
            <a:pPr algn="just"/>
            <a:r>
              <a:rPr lang="en-GB" sz="1000" dirty="0">
                <a:solidFill>
                  <a:schemeClr val="bg1">
                    <a:lumMod val="95000"/>
                  </a:schemeClr>
                </a:solidFill>
                <a:latin typeface="Calibri Light"/>
                <a:ea typeface="+mn-lt"/>
                <a:cs typeface="+mn-lt"/>
              </a:rPr>
              <a:t>ARCHERY </a:t>
            </a:r>
            <a:r>
              <a:rPr lang="en-GB" sz="1000" dirty="0">
                <a:solidFill>
                  <a:schemeClr val="bg1">
                    <a:lumMod val="95000"/>
                  </a:schemeClr>
                </a:solidFill>
                <a:latin typeface="Calibri Light"/>
                <a:ea typeface="+mn-lt"/>
                <a:cs typeface="Calibri Light"/>
              </a:rPr>
              <a:t>– </a:t>
            </a:r>
            <a:r>
              <a:rPr lang="en-GB" sz="1000" dirty="0">
                <a:solidFill>
                  <a:schemeClr val="bg1">
                    <a:lumMod val="95000"/>
                  </a:schemeClr>
                </a:solidFill>
                <a:latin typeface="Calibri Light"/>
                <a:ea typeface="+mn-lt"/>
                <a:cs typeface="+mn-lt"/>
              </a:rPr>
              <a:t> LASER CLAY SHOOTING </a:t>
            </a:r>
            <a:r>
              <a:rPr lang="en-GB" sz="1000" dirty="0">
                <a:solidFill>
                  <a:schemeClr val="bg1">
                    <a:lumMod val="95000"/>
                  </a:schemeClr>
                </a:solidFill>
                <a:latin typeface="Calibri Light"/>
                <a:ea typeface="+mn-lt"/>
                <a:cs typeface="Calibri Light"/>
              </a:rPr>
              <a:t>– </a:t>
            </a:r>
            <a:r>
              <a:rPr lang="en-GB" sz="1000" dirty="0">
                <a:solidFill>
                  <a:schemeClr val="bg1">
                    <a:lumMod val="95000"/>
                  </a:schemeClr>
                </a:solidFill>
                <a:latin typeface="Calibri Light"/>
                <a:ea typeface="+mn-lt"/>
                <a:cs typeface="+mn-lt"/>
              </a:rPr>
              <a:t> PISTOLS – SEGWAYS – FALCONRY </a:t>
            </a:r>
            <a:r>
              <a:rPr lang="en-GB" sz="1000" dirty="0">
                <a:solidFill>
                  <a:schemeClr val="bg1">
                    <a:lumMod val="95000"/>
                  </a:schemeClr>
                </a:solidFill>
                <a:latin typeface="Calibri Light"/>
                <a:ea typeface="+mn-lt"/>
                <a:cs typeface="Calibri Light"/>
              </a:rPr>
              <a:t>– </a:t>
            </a:r>
            <a:r>
              <a:rPr lang="en-GB" sz="1000" dirty="0">
                <a:solidFill>
                  <a:schemeClr val="bg1">
                    <a:lumMod val="95000"/>
                  </a:schemeClr>
                </a:solidFill>
                <a:latin typeface="Calibri Light"/>
                <a:ea typeface="+mn-lt"/>
                <a:cs typeface="+mn-lt"/>
              </a:rPr>
              <a:t> SHEEPDOG HANDLING </a:t>
            </a:r>
            <a:endParaRPr lang="en-GB" dirty="0">
              <a:solidFill>
                <a:schemeClr val="bg1">
                  <a:lumMod val="95000"/>
                </a:schemeClr>
              </a:solidFill>
              <a:latin typeface="Calibri Light"/>
              <a:ea typeface="+mn-lt"/>
              <a:cs typeface="Calibri Light"/>
            </a:endParaRPr>
          </a:p>
          <a:p>
            <a:pPr algn="just"/>
            <a:r>
              <a:rPr lang="en-GB" sz="1000" dirty="0">
                <a:solidFill>
                  <a:schemeClr val="bg1">
                    <a:lumMod val="95000"/>
                  </a:schemeClr>
                </a:solidFill>
                <a:latin typeface="Calibri Light"/>
                <a:ea typeface="+mn-lt"/>
                <a:cs typeface="Calibri Light"/>
              </a:rPr>
              <a:t>AXE THROWING – MICRO TANKS – WACKY RACERS – RAGE BUGGIES – CROSSBOW – QUADS </a:t>
            </a:r>
            <a:endParaRPr lang="en-GB" dirty="0">
              <a:solidFill>
                <a:schemeClr val="bg1">
                  <a:lumMod val="95000"/>
                </a:schemeClr>
              </a:solidFill>
              <a:latin typeface="Calibri Light"/>
              <a:cs typeface="Calibri Light"/>
            </a:endParaRPr>
          </a:p>
          <a:p>
            <a:endParaRPr lang="en-GB" sz="1000" dirty="0">
              <a:solidFill>
                <a:schemeClr val="bg1"/>
              </a:solidFill>
              <a:latin typeface="Calibri Light"/>
              <a:ea typeface="+mn-lt"/>
              <a:cs typeface="+mn-lt"/>
            </a:endParaRPr>
          </a:p>
          <a:p>
            <a:r>
              <a:rPr lang="en-GB" sz="1000" b="1" u="sng" dirty="0">
                <a:solidFill>
                  <a:schemeClr val="bg1"/>
                </a:solidFill>
                <a:latin typeface="Calibri Light"/>
                <a:ea typeface="+mn-lt"/>
                <a:cs typeface="Calibri Light"/>
              </a:rPr>
              <a:t>T E A M   B U I L D I N G   B E N E F I T S:</a:t>
            </a:r>
            <a:endParaRPr lang="en-US" u="sng" dirty="0">
              <a:solidFill>
                <a:schemeClr val="bg1"/>
              </a:solidFill>
            </a:endParaRPr>
          </a:p>
          <a:p>
            <a:pPr marL="171450" indent="-171450">
              <a:buFont typeface="Arial,Sans-Serif"/>
              <a:buChar char="•"/>
            </a:pPr>
            <a:r>
              <a:rPr lang="en-US" sz="1000" dirty="0">
                <a:solidFill>
                  <a:schemeClr val="bg1"/>
                </a:solidFill>
                <a:latin typeface="Calibri Light"/>
                <a:ea typeface="+mn-lt"/>
                <a:cs typeface="+mn-lt"/>
              </a:rPr>
              <a:t>Encourages competition</a:t>
            </a:r>
            <a:endParaRPr lang="en-GB" sz="1000" dirty="0">
              <a:solidFill>
                <a:schemeClr val="bg1"/>
              </a:solidFill>
              <a:latin typeface="Calibri Light"/>
              <a:ea typeface="+mn-lt"/>
              <a:cs typeface="+mn-lt"/>
            </a:endParaRPr>
          </a:p>
          <a:p>
            <a:pPr marL="171450" indent="-171450">
              <a:buFont typeface="Arial,Sans-Serif"/>
              <a:buChar char="•"/>
            </a:pPr>
            <a:r>
              <a:rPr lang="en-US" sz="1000" dirty="0">
                <a:solidFill>
                  <a:schemeClr val="bg1"/>
                </a:solidFill>
                <a:latin typeface="Calibri Light"/>
                <a:ea typeface="+mn-lt"/>
                <a:cs typeface="+mn-lt"/>
              </a:rPr>
              <a:t>Boosts confidence and motivation</a:t>
            </a:r>
            <a:endParaRPr lang="en-GB" sz="1000" dirty="0">
              <a:solidFill>
                <a:schemeClr val="bg1"/>
              </a:solidFill>
              <a:latin typeface="Calibri Light"/>
              <a:ea typeface="+mn-lt"/>
              <a:cs typeface="+mn-lt"/>
            </a:endParaRPr>
          </a:p>
          <a:p>
            <a:pPr marL="171450" indent="-171450">
              <a:buFont typeface="Arial,Sans-Serif"/>
              <a:buChar char="•"/>
            </a:pPr>
            <a:r>
              <a:rPr lang="en-US" sz="1000" dirty="0">
                <a:solidFill>
                  <a:schemeClr val="bg1"/>
                </a:solidFill>
                <a:latin typeface="Calibri Light"/>
                <a:ea typeface="+mn-lt"/>
                <a:cs typeface="+mn-lt"/>
              </a:rPr>
              <a:t>Bonds teams through shared experience</a:t>
            </a:r>
            <a:endParaRPr lang="en-GB" sz="1000" dirty="0">
              <a:solidFill>
                <a:schemeClr val="bg1"/>
              </a:solidFill>
              <a:latin typeface="Calibri Light"/>
              <a:ea typeface="+mn-lt"/>
              <a:cs typeface="+mn-lt"/>
            </a:endParaRPr>
          </a:p>
          <a:p>
            <a:pPr marL="171450" indent="-171450">
              <a:buFont typeface="Arial,Sans-Serif"/>
              <a:buChar char="•"/>
            </a:pPr>
            <a:r>
              <a:rPr lang="en-US" sz="1000" dirty="0">
                <a:solidFill>
                  <a:schemeClr val="bg1"/>
                </a:solidFill>
                <a:latin typeface="Calibri Light"/>
                <a:ea typeface="+mn-lt"/>
                <a:cs typeface="+mn-lt"/>
              </a:rPr>
              <a:t>Manages resistance to change</a:t>
            </a:r>
            <a:endParaRPr lang="en-GB" sz="1000" dirty="0">
              <a:solidFill>
                <a:schemeClr val="bg1"/>
              </a:solidFill>
              <a:latin typeface="Calibri Light"/>
              <a:ea typeface="+mn-lt"/>
              <a:cs typeface="+mn-lt"/>
            </a:endParaRPr>
          </a:p>
          <a:p>
            <a:pPr marL="171450" indent="-171450">
              <a:buFont typeface="Arial,Sans-Serif"/>
              <a:buChar char="•"/>
            </a:pPr>
            <a:r>
              <a:rPr lang="en-US" sz="1000" dirty="0">
                <a:solidFill>
                  <a:schemeClr val="bg1"/>
                </a:solidFill>
                <a:latin typeface="Calibri Light"/>
                <a:ea typeface="+mn-lt"/>
                <a:cs typeface="+mn-lt"/>
              </a:rPr>
              <a:t>Illustrates the importance of time management</a:t>
            </a:r>
            <a:endParaRPr lang="en-GB" dirty="0">
              <a:solidFill>
                <a:schemeClr val="bg1"/>
              </a:solidFill>
              <a:latin typeface="Calibri Light"/>
            </a:endParaRPr>
          </a:p>
          <a:p>
            <a:pPr marL="171450" indent="-171450">
              <a:buFont typeface="Arial,Sans-Serif"/>
              <a:buChar char="•"/>
            </a:pPr>
            <a:endParaRPr lang="en-GB" sz="1000" dirty="0">
              <a:solidFill>
                <a:srgbClr val="000000"/>
              </a:solidFill>
              <a:latin typeface="Avenir Next LT Pro" panose="020F0502020204030204"/>
              <a:cs typeface="Calibri Light"/>
            </a:endParaRPr>
          </a:p>
          <a:p>
            <a:r>
              <a:rPr lang="en-GB" sz="1000" b="1" u="sng" dirty="0">
                <a:solidFill>
                  <a:schemeClr val="bg1"/>
                </a:solidFill>
                <a:latin typeface="Calibri Light"/>
                <a:ea typeface="+mn-lt"/>
                <a:cs typeface="Calibri Light"/>
              </a:rPr>
              <a:t>D U R A T I O N:</a:t>
            </a:r>
            <a:endParaRPr lang="en-US" u="sng" dirty="0">
              <a:solidFill>
                <a:schemeClr val="bg1"/>
              </a:solidFill>
              <a:cs typeface="Calibri Light"/>
            </a:endParaRPr>
          </a:p>
          <a:p>
            <a:r>
              <a:rPr lang="en-GB" sz="1000" dirty="0">
                <a:solidFill>
                  <a:schemeClr val="bg1"/>
                </a:solidFill>
                <a:latin typeface="Calibri Light"/>
                <a:ea typeface="+mn-lt"/>
                <a:cs typeface="+mn-lt"/>
              </a:rPr>
              <a:t>For this activity we would suggest a running time of 2.5 - 3 hours.</a:t>
            </a:r>
            <a:endParaRPr lang="en-US" sz="1000" dirty="0">
              <a:solidFill>
                <a:schemeClr val="bg1"/>
              </a:solidFill>
              <a:latin typeface="Calibri Light"/>
              <a:ea typeface="+mn-lt"/>
              <a:cs typeface="+mn-lt"/>
            </a:endParaRPr>
          </a:p>
          <a:p>
            <a:pPr marL="285750" indent="-285750">
              <a:buFont typeface="Arial"/>
              <a:buChar char="•"/>
            </a:pPr>
            <a:endParaRPr lang="en-GB" sz="1000" dirty="0">
              <a:solidFill>
                <a:schemeClr val="tx1">
                  <a:lumMod val="75000"/>
                  <a:lumOff val="25000"/>
                </a:schemeClr>
              </a:solidFill>
              <a:latin typeface="Calibri Light"/>
              <a:ea typeface="+mn-lt"/>
              <a:cs typeface="+mn-lt"/>
            </a:endParaRPr>
          </a:p>
          <a:p>
            <a:endParaRPr lang="en-GB" sz="1100" dirty="0">
              <a:solidFill>
                <a:schemeClr val="bg1">
                  <a:lumMod val="95000"/>
                </a:schemeClr>
              </a:solidFill>
              <a:latin typeface="Calibri Light"/>
              <a:cs typeface="Calibri Light"/>
            </a:endParaRPr>
          </a:p>
        </p:txBody>
      </p:sp>
      <p:sp>
        <p:nvSpPr>
          <p:cNvPr id="8" name="TextBox 7">
            <a:extLst>
              <a:ext uri="{FF2B5EF4-FFF2-40B4-BE49-F238E27FC236}">
                <a16:creationId xmlns:a16="http://schemas.microsoft.com/office/drawing/2014/main" id="{854BBA1C-886A-4768-BCE3-D2468D22D4D5}"/>
              </a:ext>
            </a:extLst>
          </p:cNvPr>
          <p:cNvSpPr txBox="1"/>
          <p:nvPr/>
        </p:nvSpPr>
        <p:spPr>
          <a:xfrm>
            <a:off x="6170327" y="657031"/>
            <a:ext cx="5674202" cy="338554"/>
          </a:xfrm>
          <a:custGeom>
            <a:avLst/>
            <a:gdLst>
              <a:gd name="connsiteX0" fmla="*/ 0 w 5674202"/>
              <a:gd name="connsiteY0" fmla="*/ 0 h 338554"/>
              <a:gd name="connsiteX1" fmla="*/ 397194 w 5674202"/>
              <a:gd name="connsiteY1" fmla="*/ 0 h 338554"/>
              <a:gd name="connsiteX2" fmla="*/ 907872 w 5674202"/>
              <a:gd name="connsiteY2" fmla="*/ 0 h 338554"/>
              <a:gd name="connsiteX3" fmla="*/ 1532035 w 5674202"/>
              <a:gd name="connsiteY3" fmla="*/ 0 h 338554"/>
              <a:gd name="connsiteX4" fmla="*/ 1929229 w 5674202"/>
              <a:gd name="connsiteY4" fmla="*/ 0 h 338554"/>
              <a:gd name="connsiteX5" fmla="*/ 2439907 w 5674202"/>
              <a:gd name="connsiteY5" fmla="*/ 0 h 338554"/>
              <a:gd name="connsiteX6" fmla="*/ 3007327 w 5674202"/>
              <a:gd name="connsiteY6" fmla="*/ 0 h 338554"/>
              <a:gd name="connsiteX7" fmla="*/ 3461263 w 5674202"/>
              <a:gd name="connsiteY7" fmla="*/ 0 h 338554"/>
              <a:gd name="connsiteX8" fmla="*/ 3971941 w 5674202"/>
              <a:gd name="connsiteY8" fmla="*/ 0 h 338554"/>
              <a:gd name="connsiteX9" fmla="*/ 4596104 w 5674202"/>
              <a:gd name="connsiteY9" fmla="*/ 0 h 338554"/>
              <a:gd name="connsiteX10" fmla="*/ 5050040 w 5674202"/>
              <a:gd name="connsiteY10" fmla="*/ 0 h 338554"/>
              <a:gd name="connsiteX11" fmla="*/ 5674202 w 5674202"/>
              <a:gd name="connsiteY11" fmla="*/ 0 h 338554"/>
              <a:gd name="connsiteX12" fmla="*/ 5674202 w 5674202"/>
              <a:gd name="connsiteY12" fmla="*/ 338554 h 338554"/>
              <a:gd name="connsiteX13" fmla="*/ 5106782 w 5674202"/>
              <a:gd name="connsiteY13" fmla="*/ 338554 h 338554"/>
              <a:gd name="connsiteX14" fmla="*/ 4539362 w 5674202"/>
              <a:gd name="connsiteY14" fmla="*/ 338554 h 338554"/>
              <a:gd name="connsiteX15" fmla="*/ 3915199 w 5674202"/>
              <a:gd name="connsiteY15" fmla="*/ 338554 h 338554"/>
              <a:gd name="connsiteX16" fmla="*/ 3461263 w 5674202"/>
              <a:gd name="connsiteY16" fmla="*/ 338554 h 338554"/>
              <a:gd name="connsiteX17" fmla="*/ 3007327 w 5674202"/>
              <a:gd name="connsiteY17" fmla="*/ 338554 h 338554"/>
              <a:gd name="connsiteX18" fmla="*/ 2610133 w 5674202"/>
              <a:gd name="connsiteY18" fmla="*/ 338554 h 338554"/>
              <a:gd name="connsiteX19" fmla="*/ 1985971 w 5674202"/>
              <a:gd name="connsiteY19" fmla="*/ 338554 h 338554"/>
              <a:gd name="connsiteX20" fmla="*/ 1418551 w 5674202"/>
              <a:gd name="connsiteY20" fmla="*/ 338554 h 338554"/>
              <a:gd name="connsiteX21" fmla="*/ 907872 w 5674202"/>
              <a:gd name="connsiteY21" fmla="*/ 338554 h 338554"/>
              <a:gd name="connsiteX22" fmla="*/ 0 w 5674202"/>
              <a:gd name="connsiteY22" fmla="*/ 338554 h 338554"/>
              <a:gd name="connsiteX23" fmla="*/ 0 w 5674202"/>
              <a:gd name="connsiteY23"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4202" h="338554" fill="none" extrusionOk="0">
                <a:moveTo>
                  <a:pt x="0" y="0"/>
                </a:moveTo>
                <a:cubicBezTo>
                  <a:pt x="116210" y="-27142"/>
                  <a:pt x="207342" y="16588"/>
                  <a:pt x="397194" y="0"/>
                </a:cubicBezTo>
                <a:cubicBezTo>
                  <a:pt x="587046" y="-16588"/>
                  <a:pt x="795557" y="13096"/>
                  <a:pt x="907872" y="0"/>
                </a:cubicBezTo>
                <a:cubicBezTo>
                  <a:pt x="1020187" y="-13096"/>
                  <a:pt x="1365178" y="43401"/>
                  <a:pt x="1532035" y="0"/>
                </a:cubicBezTo>
                <a:cubicBezTo>
                  <a:pt x="1698892" y="-43401"/>
                  <a:pt x="1755243" y="33513"/>
                  <a:pt x="1929229" y="0"/>
                </a:cubicBezTo>
                <a:cubicBezTo>
                  <a:pt x="2103215" y="-33513"/>
                  <a:pt x="2289428" y="30920"/>
                  <a:pt x="2439907" y="0"/>
                </a:cubicBezTo>
                <a:cubicBezTo>
                  <a:pt x="2590386" y="-30920"/>
                  <a:pt x="2891211" y="62215"/>
                  <a:pt x="3007327" y="0"/>
                </a:cubicBezTo>
                <a:cubicBezTo>
                  <a:pt x="3123443" y="-62215"/>
                  <a:pt x="3326532" y="36495"/>
                  <a:pt x="3461263" y="0"/>
                </a:cubicBezTo>
                <a:cubicBezTo>
                  <a:pt x="3595994" y="-36495"/>
                  <a:pt x="3818478" y="26781"/>
                  <a:pt x="3971941" y="0"/>
                </a:cubicBezTo>
                <a:cubicBezTo>
                  <a:pt x="4125404" y="-26781"/>
                  <a:pt x="4293991" y="69741"/>
                  <a:pt x="4596104" y="0"/>
                </a:cubicBezTo>
                <a:cubicBezTo>
                  <a:pt x="4898217" y="-69741"/>
                  <a:pt x="4942582" y="44745"/>
                  <a:pt x="5050040" y="0"/>
                </a:cubicBezTo>
                <a:cubicBezTo>
                  <a:pt x="5157498" y="-44745"/>
                  <a:pt x="5432655" y="11996"/>
                  <a:pt x="5674202" y="0"/>
                </a:cubicBezTo>
                <a:cubicBezTo>
                  <a:pt x="5698652" y="82169"/>
                  <a:pt x="5658230" y="253295"/>
                  <a:pt x="5674202" y="338554"/>
                </a:cubicBezTo>
                <a:cubicBezTo>
                  <a:pt x="5504968" y="360259"/>
                  <a:pt x="5346299" y="283492"/>
                  <a:pt x="5106782" y="338554"/>
                </a:cubicBezTo>
                <a:cubicBezTo>
                  <a:pt x="4867265" y="393616"/>
                  <a:pt x="4787859" y="281268"/>
                  <a:pt x="4539362" y="338554"/>
                </a:cubicBezTo>
                <a:cubicBezTo>
                  <a:pt x="4290865" y="395840"/>
                  <a:pt x="4048651" y="314571"/>
                  <a:pt x="3915199" y="338554"/>
                </a:cubicBezTo>
                <a:cubicBezTo>
                  <a:pt x="3781747" y="362537"/>
                  <a:pt x="3609051" y="292040"/>
                  <a:pt x="3461263" y="338554"/>
                </a:cubicBezTo>
                <a:cubicBezTo>
                  <a:pt x="3313475" y="385068"/>
                  <a:pt x="3194652" y="311856"/>
                  <a:pt x="3007327" y="338554"/>
                </a:cubicBezTo>
                <a:cubicBezTo>
                  <a:pt x="2820002" y="365252"/>
                  <a:pt x="2731600" y="291548"/>
                  <a:pt x="2610133" y="338554"/>
                </a:cubicBezTo>
                <a:cubicBezTo>
                  <a:pt x="2488666" y="385560"/>
                  <a:pt x="2211179" y="325326"/>
                  <a:pt x="1985971" y="338554"/>
                </a:cubicBezTo>
                <a:cubicBezTo>
                  <a:pt x="1760763" y="351782"/>
                  <a:pt x="1608798" y="300465"/>
                  <a:pt x="1418551" y="338554"/>
                </a:cubicBezTo>
                <a:cubicBezTo>
                  <a:pt x="1228304" y="376643"/>
                  <a:pt x="1066187" y="287514"/>
                  <a:pt x="907872" y="338554"/>
                </a:cubicBezTo>
                <a:cubicBezTo>
                  <a:pt x="749557" y="389594"/>
                  <a:pt x="381068" y="305767"/>
                  <a:pt x="0" y="338554"/>
                </a:cubicBezTo>
                <a:cubicBezTo>
                  <a:pt x="-37556" y="171362"/>
                  <a:pt x="28547" y="74033"/>
                  <a:pt x="0" y="0"/>
                </a:cubicBezTo>
                <a:close/>
              </a:path>
              <a:path w="5674202" h="338554" stroke="0" extrusionOk="0">
                <a:moveTo>
                  <a:pt x="0" y="0"/>
                </a:moveTo>
                <a:cubicBezTo>
                  <a:pt x="188070" y="-48868"/>
                  <a:pt x="390566" y="45530"/>
                  <a:pt x="680904" y="0"/>
                </a:cubicBezTo>
                <a:cubicBezTo>
                  <a:pt x="971242" y="-45530"/>
                  <a:pt x="911762" y="13561"/>
                  <a:pt x="1078098" y="0"/>
                </a:cubicBezTo>
                <a:cubicBezTo>
                  <a:pt x="1244434" y="-13561"/>
                  <a:pt x="1296382" y="37114"/>
                  <a:pt x="1475293" y="0"/>
                </a:cubicBezTo>
                <a:cubicBezTo>
                  <a:pt x="1654205" y="-37114"/>
                  <a:pt x="1784347" y="32097"/>
                  <a:pt x="1929229" y="0"/>
                </a:cubicBezTo>
                <a:cubicBezTo>
                  <a:pt x="2074111" y="-32097"/>
                  <a:pt x="2328783" y="12174"/>
                  <a:pt x="2553391" y="0"/>
                </a:cubicBezTo>
                <a:cubicBezTo>
                  <a:pt x="2777999" y="-12174"/>
                  <a:pt x="3007096" y="26097"/>
                  <a:pt x="3120811" y="0"/>
                </a:cubicBezTo>
                <a:cubicBezTo>
                  <a:pt x="3234526" y="-26097"/>
                  <a:pt x="3488112" y="51107"/>
                  <a:pt x="3744973" y="0"/>
                </a:cubicBezTo>
                <a:cubicBezTo>
                  <a:pt x="4001834" y="-51107"/>
                  <a:pt x="4184129" y="37177"/>
                  <a:pt x="4312394" y="0"/>
                </a:cubicBezTo>
                <a:cubicBezTo>
                  <a:pt x="4440659" y="-37177"/>
                  <a:pt x="4582748" y="23041"/>
                  <a:pt x="4766330" y="0"/>
                </a:cubicBezTo>
                <a:cubicBezTo>
                  <a:pt x="4949912" y="-23041"/>
                  <a:pt x="5292712" y="31906"/>
                  <a:pt x="5674202" y="0"/>
                </a:cubicBezTo>
                <a:cubicBezTo>
                  <a:pt x="5677573" y="111013"/>
                  <a:pt x="5643650" y="254052"/>
                  <a:pt x="5674202" y="338554"/>
                </a:cubicBezTo>
                <a:cubicBezTo>
                  <a:pt x="5466881" y="412957"/>
                  <a:pt x="5300040" y="286508"/>
                  <a:pt x="4993298" y="338554"/>
                </a:cubicBezTo>
                <a:cubicBezTo>
                  <a:pt x="4686556" y="390600"/>
                  <a:pt x="4718228" y="323774"/>
                  <a:pt x="4482620" y="338554"/>
                </a:cubicBezTo>
                <a:cubicBezTo>
                  <a:pt x="4247012" y="353334"/>
                  <a:pt x="4039973" y="296096"/>
                  <a:pt x="3858457" y="338554"/>
                </a:cubicBezTo>
                <a:cubicBezTo>
                  <a:pt x="3676941" y="381012"/>
                  <a:pt x="3332757" y="305533"/>
                  <a:pt x="3177553" y="338554"/>
                </a:cubicBezTo>
                <a:cubicBezTo>
                  <a:pt x="3022349" y="371575"/>
                  <a:pt x="2807144" y="300131"/>
                  <a:pt x="2496649" y="338554"/>
                </a:cubicBezTo>
                <a:cubicBezTo>
                  <a:pt x="2186154" y="376977"/>
                  <a:pt x="2082677" y="330771"/>
                  <a:pt x="1815745" y="338554"/>
                </a:cubicBezTo>
                <a:cubicBezTo>
                  <a:pt x="1548813" y="346337"/>
                  <a:pt x="1385408" y="337020"/>
                  <a:pt x="1191582" y="338554"/>
                </a:cubicBezTo>
                <a:cubicBezTo>
                  <a:pt x="997756" y="340088"/>
                  <a:pt x="836470" y="311490"/>
                  <a:pt x="680904" y="338554"/>
                </a:cubicBezTo>
                <a:cubicBezTo>
                  <a:pt x="525338" y="365618"/>
                  <a:pt x="313020" y="262792"/>
                  <a:pt x="0" y="338554"/>
                </a:cubicBezTo>
                <a:cubicBezTo>
                  <a:pt x="-22190" y="173785"/>
                  <a:pt x="11439" y="81127"/>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S O A P   B O X   D E R B Y </a:t>
            </a:r>
            <a:endParaRPr lang="en-US" sz="1600" dirty="0">
              <a:solidFill>
                <a:schemeClr val="bg1"/>
              </a:solidFill>
            </a:endParaRPr>
          </a:p>
        </p:txBody>
      </p:sp>
      <p:sp>
        <p:nvSpPr>
          <p:cNvPr id="10" name="TextBox 9">
            <a:extLst>
              <a:ext uri="{FF2B5EF4-FFF2-40B4-BE49-F238E27FC236}">
                <a16:creationId xmlns:a16="http://schemas.microsoft.com/office/drawing/2014/main" id="{D4040D77-E0BA-45D9-BB53-37D08787F36B}"/>
              </a:ext>
            </a:extLst>
          </p:cNvPr>
          <p:cNvSpPr txBox="1"/>
          <p:nvPr/>
        </p:nvSpPr>
        <p:spPr>
          <a:xfrm>
            <a:off x="6174753" y="1141921"/>
            <a:ext cx="5704389" cy="3016210"/>
          </a:xfrm>
          <a:custGeom>
            <a:avLst/>
            <a:gdLst>
              <a:gd name="connsiteX0" fmla="*/ 0 w 5704389"/>
              <a:gd name="connsiteY0" fmla="*/ 0 h 3016210"/>
              <a:gd name="connsiteX1" fmla="*/ 399307 w 5704389"/>
              <a:gd name="connsiteY1" fmla="*/ 0 h 3016210"/>
              <a:gd name="connsiteX2" fmla="*/ 855658 w 5704389"/>
              <a:gd name="connsiteY2" fmla="*/ 0 h 3016210"/>
              <a:gd name="connsiteX3" fmla="*/ 1369053 w 5704389"/>
              <a:gd name="connsiteY3" fmla="*/ 0 h 3016210"/>
              <a:gd name="connsiteX4" fmla="*/ 1825404 w 5704389"/>
              <a:gd name="connsiteY4" fmla="*/ 0 h 3016210"/>
              <a:gd name="connsiteX5" fmla="*/ 2509931 w 5704389"/>
              <a:gd name="connsiteY5" fmla="*/ 0 h 3016210"/>
              <a:gd name="connsiteX6" fmla="*/ 2909238 w 5704389"/>
              <a:gd name="connsiteY6" fmla="*/ 0 h 3016210"/>
              <a:gd name="connsiteX7" fmla="*/ 3365590 w 5704389"/>
              <a:gd name="connsiteY7" fmla="*/ 0 h 3016210"/>
              <a:gd name="connsiteX8" fmla="*/ 3993072 w 5704389"/>
              <a:gd name="connsiteY8" fmla="*/ 0 h 3016210"/>
              <a:gd name="connsiteX9" fmla="*/ 4620555 w 5704389"/>
              <a:gd name="connsiteY9" fmla="*/ 0 h 3016210"/>
              <a:gd name="connsiteX10" fmla="*/ 5019862 w 5704389"/>
              <a:gd name="connsiteY10" fmla="*/ 0 h 3016210"/>
              <a:gd name="connsiteX11" fmla="*/ 5704389 w 5704389"/>
              <a:gd name="connsiteY11" fmla="*/ 0 h 3016210"/>
              <a:gd name="connsiteX12" fmla="*/ 5704389 w 5704389"/>
              <a:gd name="connsiteY12" fmla="*/ 472540 h 3016210"/>
              <a:gd name="connsiteX13" fmla="*/ 5704389 w 5704389"/>
              <a:gd name="connsiteY13" fmla="*/ 1035565 h 3016210"/>
              <a:gd name="connsiteX14" fmla="*/ 5704389 w 5704389"/>
              <a:gd name="connsiteY14" fmla="*/ 1477943 h 3016210"/>
              <a:gd name="connsiteX15" fmla="*/ 5704389 w 5704389"/>
              <a:gd name="connsiteY15" fmla="*/ 1980645 h 3016210"/>
              <a:gd name="connsiteX16" fmla="*/ 5704389 w 5704389"/>
              <a:gd name="connsiteY16" fmla="*/ 2543670 h 3016210"/>
              <a:gd name="connsiteX17" fmla="*/ 5704389 w 5704389"/>
              <a:gd name="connsiteY17" fmla="*/ 3016210 h 3016210"/>
              <a:gd name="connsiteX18" fmla="*/ 5076906 w 5704389"/>
              <a:gd name="connsiteY18" fmla="*/ 3016210 h 3016210"/>
              <a:gd name="connsiteX19" fmla="*/ 4506467 w 5704389"/>
              <a:gd name="connsiteY19" fmla="*/ 3016210 h 3016210"/>
              <a:gd name="connsiteX20" fmla="*/ 3821941 w 5704389"/>
              <a:gd name="connsiteY20" fmla="*/ 3016210 h 3016210"/>
              <a:gd name="connsiteX21" fmla="*/ 3422633 w 5704389"/>
              <a:gd name="connsiteY21" fmla="*/ 3016210 h 3016210"/>
              <a:gd name="connsiteX22" fmla="*/ 2852195 w 5704389"/>
              <a:gd name="connsiteY22" fmla="*/ 3016210 h 3016210"/>
              <a:gd name="connsiteX23" fmla="*/ 2224712 w 5704389"/>
              <a:gd name="connsiteY23" fmla="*/ 3016210 h 3016210"/>
              <a:gd name="connsiteX24" fmla="*/ 1597229 w 5704389"/>
              <a:gd name="connsiteY24" fmla="*/ 3016210 h 3016210"/>
              <a:gd name="connsiteX25" fmla="*/ 1026790 w 5704389"/>
              <a:gd name="connsiteY25" fmla="*/ 3016210 h 3016210"/>
              <a:gd name="connsiteX26" fmla="*/ 0 w 5704389"/>
              <a:gd name="connsiteY26" fmla="*/ 3016210 h 3016210"/>
              <a:gd name="connsiteX27" fmla="*/ 0 w 5704389"/>
              <a:gd name="connsiteY27" fmla="*/ 2573833 h 3016210"/>
              <a:gd name="connsiteX28" fmla="*/ 0 w 5704389"/>
              <a:gd name="connsiteY28" fmla="*/ 2071131 h 3016210"/>
              <a:gd name="connsiteX29" fmla="*/ 0 w 5704389"/>
              <a:gd name="connsiteY29" fmla="*/ 1628753 h 3016210"/>
              <a:gd name="connsiteX30" fmla="*/ 0 w 5704389"/>
              <a:gd name="connsiteY30" fmla="*/ 1095890 h 3016210"/>
              <a:gd name="connsiteX31" fmla="*/ 0 w 5704389"/>
              <a:gd name="connsiteY31" fmla="*/ 623350 h 3016210"/>
              <a:gd name="connsiteX32" fmla="*/ 0 w 5704389"/>
              <a:gd name="connsiteY32" fmla="*/ 0 h 30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4389" h="3016210" fill="none" extrusionOk="0">
                <a:moveTo>
                  <a:pt x="0" y="0"/>
                </a:moveTo>
                <a:cubicBezTo>
                  <a:pt x="183570" y="-10920"/>
                  <a:pt x="282840" y="30593"/>
                  <a:pt x="399307" y="0"/>
                </a:cubicBezTo>
                <a:cubicBezTo>
                  <a:pt x="515774" y="-30593"/>
                  <a:pt x="651933" y="45240"/>
                  <a:pt x="855658" y="0"/>
                </a:cubicBezTo>
                <a:cubicBezTo>
                  <a:pt x="1059383" y="-45240"/>
                  <a:pt x="1213234" y="48563"/>
                  <a:pt x="1369053" y="0"/>
                </a:cubicBezTo>
                <a:cubicBezTo>
                  <a:pt x="1524873" y="-48563"/>
                  <a:pt x="1640452" y="42775"/>
                  <a:pt x="1825404" y="0"/>
                </a:cubicBezTo>
                <a:cubicBezTo>
                  <a:pt x="2010356" y="-42775"/>
                  <a:pt x="2200583" y="1246"/>
                  <a:pt x="2509931" y="0"/>
                </a:cubicBezTo>
                <a:cubicBezTo>
                  <a:pt x="2819279" y="-1246"/>
                  <a:pt x="2738830" y="1808"/>
                  <a:pt x="2909238" y="0"/>
                </a:cubicBezTo>
                <a:cubicBezTo>
                  <a:pt x="3079646" y="-1808"/>
                  <a:pt x="3258519" y="15309"/>
                  <a:pt x="3365590" y="0"/>
                </a:cubicBezTo>
                <a:cubicBezTo>
                  <a:pt x="3472661" y="-15309"/>
                  <a:pt x="3795045" y="4949"/>
                  <a:pt x="3993072" y="0"/>
                </a:cubicBezTo>
                <a:cubicBezTo>
                  <a:pt x="4191099" y="-4949"/>
                  <a:pt x="4464047" y="8519"/>
                  <a:pt x="4620555" y="0"/>
                </a:cubicBezTo>
                <a:cubicBezTo>
                  <a:pt x="4777063" y="-8519"/>
                  <a:pt x="4886499" y="38462"/>
                  <a:pt x="5019862" y="0"/>
                </a:cubicBezTo>
                <a:cubicBezTo>
                  <a:pt x="5153225" y="-38462"/>
                  <a:pt x="5413737" y="76879"/>
                  <a:pt x="5704389" y="0"/>
                </a:cubicBezTo>
                <a:cubicBezTo>
                  <a:pt x="5734967" y="197379"/>
                  <a:pt x="5664335" y="331411"/>
                  <a:pt x="5704389" y="472540"/>
                </a:cubicBezTo>
                <a:cubicBezTo>
                  <a:pt x="5744443" y="613669"/>
                  <a:pt x="5671777" y="861140"/>
                  <a:pt x="5704389" y="1035565"/>
                </a:cubicBezTo>
                <a:cubicBezTo>
                  <a:pt x="5737001" y="1209991"/>
                  <a:pt x="5656006" y="1372367"/>
                  <a:pt x="5704389" y="1477943"/>
                </a:cubicBezTo>
                <a:cubicBezTo>
                  <a:pt x="5752772" y="1583519"/>
                  <a:pt x="5666460" y="1750227"/>
                  <a:pt x="5704389" y="1980645"/>
                </a:cubicBezTo>
                <a:cubicBezTo>
                  <a:pt x="5742318" y="2211063"/>
                  <a:pt x="5683476" y="2332942"/>
                  <a:pt x="5704389" y="2543670"/>
                </a:cubicBezTo>
                <a:cubicBezTo>
                  <a:pt x="5725302" y="2754398"/>
                  <a:pt x="5685347" y="2869574"/>
                  <a:pt x="5704389" y="3016210"/>
                </a:cubicBezTo>
                <a:cubicBezTo>
                  <a:pt x="5436834" y="3079616"/>
                  <a:pt x="5343293" y="2961218"/>
                  <a:pt x="5076906" y="3016210"/>
                </a:cubicBezTo>
                <a:cubicBezTo>
                  <a:pt x="4810519" y="3071202"/>
                  <a:pt x="4657653" y="2987611"/>
                  <a:pt x="4506467" y="3016210"/>
                </a:cubicBezTo>
                <a:cubicBezTo>
                  <a:pt x="4355281" y="3044809"/>
                  <a:pt x="3979271" y="2987311"/>
                  <a:pt x="3821941" y="3016210"/>
                </a:cubicBezTo>
                <a:cubicBezTo>
                  <a:pt x="3664611" y="3045109"/>
                  <a:pt x="3615180" y="3015986"/>
                  <a:pt x="3422633" y="3016210"/>
                </a:cubicBezTo>
                <a:cubicBezTo>
                  <a:pt x="3230086" y="3016434"/>
                  <a:pt x="3024512" y="2979273"/>
                  <a:pt x="2852195" y="3016210"/>
                </a:cubicBezTo>
                <a:cubicBezTo>
                  <a:pt x="2679878" y="3053147"/>
                  <a:pt x="2364376" y="2985825"/>
                  <a:pt x="2224712" y="3016210"/>
                </a:cubicBezTo>
                <a:cubicBezTo>
                  <a:pt x="2085048" y="3046595"/>
                  <a:pt x="1727649" y="2966805"/>
                  <a:pt x="1597229" y="3016210"/>
                </a:cubicBezTo>
                <a:cubicBezTo>
                  <a:pt x="1466809" y="3065615"/>
                  <a:pt x="1224187" y="3015425"/>
                  <a:pt x="1026790" y="3016210"/>
                </a:cubicBezTo>
                <a:cubicBezTo>
                  <a:pt x="829393" y="3016995"/>
                  <a:pt x="490388" y="3014505"/>
                  <a:pt x="0" y="3016210"/>
                </a:cubicBezTo>
                <a:cubicBezTo>
                  <a:pt x="-45235" y="2813187"/>
                  <a:pt x="37062" y="2744042"/>
                  <a:pt x="0" y="2573833"/>
                </a:cubicBezTo>
                <a:cubicBezTo>
                  <a:pt x="-37062" y="2403624"/>
                  <a:pt x="57246" y="2247322"/>
                  <a:pt x="0" y="2071131"/>
                </a:cubicBezTo>
                <a:cubicBezTo>
                  <a:pt x="-57246" y="1894940"/>
                  <a:pt x="4525" y="1749524"/>
                  <a:pt x="0" y="1628753"/>
                </a:cubicBezTo>
                <a:cubicBezTo>
                  <a:pt x="-4525" y="1507982"/>
                  <a:pt x="43369" y="1317451"/>
                  <a:pt x="0" y="1095890"/>
                </a:cubicBezTo>
                <a:cubicBezTo>
                  <a:pt x="-43369" y="874329"/>
                  <a:pt x="19456" y="839071"/>
                  <a:pt x="0" y="623350"/>
                </a:cubicBezTo>
                <a:cubicBezTo>
                  <a:pt x="-19456" y="407629"/>
                  <a:pt x="70549" y="148384"/>
                  <a:pt x="0" y="0"/>
                </a:cubicBezTo>
                <a:close/>
              </a:path>
              <a:path w="5704389" h="3016210" stroke="0" extrusionOk="0">
                <a:moveTo>
                  <a:pt x="0" y="0"/>
                </a:moveTo>
                <a:cubicBezTo>
                  <a:pt x="127429" y="-16811"/>
                  <a:pt x="290873" y="65333"/>
                  <a:pt x="570439" y="0"/>
                </a:cubicBezTo>
                <a:cubicBezTo>
                  <a:pt x="850005" y="-65333"/>
                  <a:pt x="858711" y="21341"/>
                  <a:pt x="1026790" y="0"/>
                </a:cubicBezTo>
                <a:cubicBezTo>
                  <a:pt x="1194869" y="-21341"/>
                  <a:pt x="1348774" y="14183"/>
                  <a:pt x="1540185" y="0"/>
                </a:cubicBezTo>
                <a:cubicBezTo>
                  <a:pt x="1731597" y="-14183"/>
                  <a:pt x="1924052" y="23396"/>
                  <a:pt x="2167668" y="0"/>
                </a:cubicBezTo>
                <a:cubicBezTo>
                  <a:pt x="2411284" y="-23396"/>
                  <a:pt x="2524995" y="15552"/>
                  <a:pt x="2681063" y="0"/>
                </a:cubicBezTo>
                <a:cubicBezTo>
                  <a:pt x="2837132" y="-15552"/>
                  <a:pt x="3048060" y="51820"/>
                  <a:pt x="3365590" y="0"/>
                </a:cubicBezTo>
                <a:cubicBezTo>
                  <a:pt x="3683120" y="-51820"/>
                  <a:pt x="3677948" y="53878"/>
                  <a:pt x="3936028" y="0"/>
                </a:cubicBezTo>
                <a:cubicBezTo>
                  <a:pt x="4194108" y="-53878"/>
                  <a:pt x="4369382" y="21374"/>
                  <a:pt x="4620555" y="0"/>
                </a:cubicBezTo>
                <a:cubicBezTo>
                  <a:pt x="4871728" y="-21374"/>
                  <a:pt x="5210987" y="110759"/>
                  <a:pt x="5704389" y="0"/>
                </a:cubicBezTo>
                <a:cubicBezTo>
                  <a:pt x="5742994" y="190303"/>
                  <a:pt x="5667895" y="306756"/>
                  <a:pt x="5704389" y="472540"/>
                </a:cubicBezTo>
                <a:cubicBezTo>
                  <a:pt x="5740883" y="638324"/>
                  <a:pt x="5652942" y="796832"/>
                  <a:pt x="5704389" y="1005403"/>
                </a:cubicBezTo>
                <a:cubicBezTo>
                  <a:pt x="5755836" y="1213974"/>
                  <a:pt x="5664873" y="1398111"/>
                  <a:pt x="5704389" y="1568429"/>
                </a:cubicBezTo>
                <a:cubicBezTo>
                  <a:pt x="5743905" y="1738747"/>
                  <a:pt x="5670807" y="1961008"/>
                  <a:pt x="5704389" y="2071131"/>
                </a:cubicBezTo>
                <a:cubicBezTo>
                  <a:pt x="5737971" y="2181254"/>
                  <a:pt x="5659640" y="2315666"/>
                  <a:pt x="5704389" y="2483346"/>
                </a:cubicBezTo>
                <a:cubicBezTo>
                  <a:pt x="5749138" y="2651026"/>
                  <a:pt x="5642199" y="2845942"/>
                  <a:pt x="5704389" y="3016210"/>
                </a:cubicBezTo>
                <a:cubicBezTo>
                  <a:pt x="5374699" y="3065009"/>
                  <a:pt x="5360258" y="3007082"/>
                  <a:pt x="5019862" y="3016210"/>
                </a:cubicBezTo>
                <a:cubicBezTo>
                  <a:pt x="4679466" y="3025338"/>
                  <a:pt x="4703412" y="2977886"/>
                  <a:pt x="4620555" y="3016210"/>
                </a:cubicBezTo>
                <a:cubicBezTo>
                  <a:pt x="4537698" y="3054534"/>
                  <a:pt x="4361375" y="2977758"/>
                  <a:pt x="4164204" y="3016210"/>
                </a:cubicBezTo>
                <a:cubicBezTo>
                  <a:pt x="3967033" y="3054662"/>
                  <a:pt x="3846764" y="2965097"/>
                  <a:pt x="3650809" y="3016210"/>
                </a:cubicBezTo>
                <a:cubicBezTo>
                  <a:pt x="3454855" y="3067323"/>
                  <a:pt x="3193801" y="3007098"/>
                  <a:pt x="3023326" y="3016210"/>
                </a:cubicBezTo>
                <a:cubicBezTo>
                  <a:pt x="2852851" y="3025322"/>
                  <a:pt x="2692045" y="3014297"/>
                  <a:pt x="2566975" y="3016210"/>
                </a:cubicBezTo>
                <a:cubicBezTo>
                  <a:pt x="2441905" y="3018123"/>
                  <a:pt x="2264897" y="2970916"/>
                  <a:pt x="1996536" y="3016210"/>
                </a:cubicBezTo>
                <a:cubicBezTo>
                  <a:pt x="1728175" y="3061504"/>
                  <a:pt x="1507671" y="2996931"/>
                  <a:pt x="1312009" y="3016210"/>
                </a:cubicBezTo>
                <a:cubicBezTo>
                  <a:pt x="1116347" y="3035489"/>
                  <a:pt x="989961" y="2972619"/>
                  <a:pt x="741571" y="3016210"/>
                </a:cubicBezTo>
                <a:cubicBezTo>
                  <a:pt x="493181" y="3059801"/>
                  <a:pt x="324209" y="2965954"/>
                  <a:pt x="0" y="3016210"/>
                </a:cubicBezTo>
                <a:cubicBezTo>
                  <a:pt x="-56258" y="2789081"/>
                  <a:pt x="6009" y="2667633"/>
                  <a:pt x="0" y="2453184"/>
                </a:cubicBezTo>
                <a:cubicBezTo>
                  <a:pt x="-6009" y="2238735"/>
                  <a:pt x="24029" y="2143005"/>
                  <a:pt x="0" y="1920320"/>
                </a:cubicBezTo>
                <a:cubicBezTo>
                  <a:pt x="-24029" y="1697635"/>
                  <a:pt x="18964" y="1653413"/>
                  <a:pt x="0" y="1508105"/>
                </a:cubicBezTo>
                <a:cubicBezTo>
                  <a:pt x="-18964" y="1362798"/>
                  <a:pt x="27665" y="1184325"/>
                  <a:pt x="0" y="1005403"/>
                </a:cubicBezTo>
                <a:cubicBezTo>
                  <a:pt x="-27665" y="826481"/>
                  <a:pt x="52446" y="754359"/>
                  <a:pt x="0" y="563026"/>
                </a:cubicBezTo>
                <a:cubicBezTo>
                  <a:pt x="-52446" y="371693"/>
                  <a:pt x="28991" y="144065"/>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80131021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solidFill>
                  <a:schemeClr val="bg1"/>
                </a:solidFill>
                <a:latin typeface="Calibri Light"/>
                <a:ea typeface="+mn-lt"/>
                <a:cs typeface="Calibri Light"/>
              </a:rPr>
              <a:t>D E S C R I P T I O N:</a:t>
            </a:r>
            <a:endParaRPr lang="en-US" dirty="0">
              <a:solidFill>
                <a:schemeClr val="bg1"/>
              </a:solidFill>
            </a:endParaRPr>
          </a:p>
          <a:p>
            <a:r>
              <a:rPr lang="en-GB" sz="1000" dirty="0">
                <a:solidFill>
                  <a:schemeClr val="bg1"/>
                </a:solidFill>
                <a:latin typeface="Calibri Light"/>
                <a:ea typeface="+mn-lt"/>
                <a:cs typeface="+mn-lt"/>
              </a:rPr>
              <a:t>Robot Wars meets Wacky Races in Soapbox Derby! Using only basic materials and tools, teams build their own roadsters from scratch and go bumper to bonnet in a series of races.</a:t>
            </a:r>
            <a:endParaRPr lang="en-US" sz="1000" dirty="0">
              <a:solidFill>
                <a:schemeClr val="bg1"/>
              </a:solidFill>
              <a:latin typeface="Calibri Light"/>
              <a:ea typeface="+mn-lt"/>
              <a:cs typeface="+mn-lt"/>
            </a:endParaRPr>
          </a:p>
          <a:p>
            <a:endParaRPr lang="en-GB" sz="1000" dirty="0">
              <a:solidFill>
                <a:schemeClr val="bg1"/>
              </a:solidFill>
              <a:latin typeface="Calibri Light"/>
              <a:ea typeface="+mn-lt"/>
              <a:cs typeface="+mn-lt"/>
            </a:endParaRPr>
          </a:p>
          <a:p>
            <a:r>
              <a:rPr lang="en-GB" sz="1000" dirty="0">
                <a:solidFill>
                  <a:schemeClr val="bg1"/>
                </a:solidFill>
                <a:latin typeface="Calibri Light"/>
                <a:ea typeface="+mn-lt"/>
                <a:cs typeface="+mn-lt"/>
              </a:rPr>
              <a:t>Soapbox Derby is a fun, competitive team building event designed to get teams working together to achieve a common goal. Multiple team member talents are required, including design flair, innovation, creativity, and 'driving' skills... although we use the term loosely!</a:t>
            </a:r>
            <a:endParaRPr lang="en-GB" dirty="0">
              <a:solidFill>
                <a:schemeClr val="bg1"/>
              </a:solidFill>
              <a:latin typeface="Calibri Light"/>
            </a:endParaRPr>
          </a:p>
          <a:p>
            <a:endParaRPr lang="en-GB" sz="1000" dirty="0">
              <a:ea typeface="+mn-lt"/>
              <a:cs typeface="+mn-lt"/>
            </a:endParaRPr>
          </a:p>
          <a:p>
            <a:r>
              <a:rPr lang="en-GB" sz="1000" b="1" u="sng" dirty="0">
                <a:solidFill>
                  <a:schemeClr val="bg1"/>
                </a:solidFill>
                <a:latin typeface="Calibri Light"/>
                <a:ea typeface="+mn-lt"/>
                <a:cs typeface="Calibri Light"/>
              </a:rPr>
              <a:t>T E A M   B U I L D I N G   B E N E F I T S:</a:t>
            </a:r>
            <a:endParaRPr lang="en-US" dirty="0">
              <a:solidFill>
                <a:schemeClr val="bg1"/>
              </a:solidFill>
            </a:endParaRPr>
          </a:p>
          <a:p>
            <a:pPr marL="285750" indent="-285750">
              <a:buFont typeface="Arial,Sans-Serif"/>
              <a:buChar char="•"/>
            </a:pPr>
            <a:r>
              <a:rPr lang="en-GB" sz="1000" dirty="0">
                <a:solidFill>
                  <a:schemeClr val="bg1"/>
                </a:solidFill>
                <a:latin typeface="Calibri Light"/>
                <a:ea typeface="+mn-lt"/>
                <a:cs typeface="+mn-lt"/>
              </a:rPr>
              <a:t>Improves communication</a:t>
            </a:r>
            <a:endParaRPr lang="en-US" sz="1000" dirty="0">
              <a:solidFill>
                <a:schemeClr val="bg1"/>
              </a:solidFill>
              <a:latin typeface="Calibri Light"/>
              <a:ea typeface="+mn-lt"/>
              <a:cs typeface="+mn-lt"/>
            </a:endParaRPr>
          </a:p>
          <a:p>
            <a:pPr marL="285750" indent="-285750">
              <a:buFont typeface="Arial,Sans-Serif"/>
              <a:buChar char="•"/>
            </a:pPr>
            <a:r>
              <a:rPr lang="en-GB" sz="1000" dirty="0">
                <a:solidFill>
                  <a:schemeClr val="bg1"/>
                </a:solidFill>
                <a:latin typeface="Calibri Light"/>
                <a:ea typeface="+mn-lt"/>
                <a:cs typeface="+mn-lt"/>
              </a:rPr>
              <a:t>Develops problem solving abilities</a:t>
            </a:r>
            <a:endParaRPr lang="en-US" sz="1000" dirty="0">
              <a:solidFill>
                <a:schemeClr val="bg1"/>
              </a:solidFill>
              <a:latin typeface="Calibri Light"/>
              <a:ea typeface="+mn-lt"/>
              <a:cs typeface="+mn-lt"/>
            </a:endParaRPr>
          </a:p>
          <a:p>
            <a:pPr marL="285750" indent="-285750">
              <a:buFont typeface="Arial,Sans-Serif"/>
              <a:buChar char="•"/>
            </a:pPr>
            <a:r>
              <a:rPr lang="en-GB" sz="1000" dirty="0">
                <a:solidFill>
                  <a:schemeClr val="bg1"/>
                </a:solidFill>
                <a:latin typeface="Calibri Light"/>
                <a:ea typeface="+mn-lt"/>
                <a:cs typeface="+mn-lt"/>
              </a:rPr>
              <a:t>Teaches the art of resourcefulness</a:t>
            </a:r>
            <a:endParaRPr lang="en-US" sz="1000" dirty="0">
              <a:solidFill>
                <a:schemeClr val="bg1"/>
              </a:solidFill>
              <a:latin typeface="Calibri Light"/>
              <a:ea typeface="+mn-lt"/>
              <a:cs typeface="+mn-lt"/>
            </a:endParaRPr>
          </a:p>
          <a:p>
            <a:pPr marL="285750" indent="-285750">
              <a:buFont typeface="Arial,Sans-Serif"/>
              <a:buChar char="•"/>
            </a:pPr>
            <a:r>
              <a:rPr lang="en-GB" sz="1000" dirty="0">
                <a:solidFill>
                  <a:schemeClr val="bg1"/>
                </a:solidFill>
                <a:latin typeface="Calibri Light"/>
                <a:ea typeface="+mn-lt"/>
                <a:cs typeface="+mn-lt"/>
              </a:rPr>
              <a:t>Hones leadership and delegation skills</a:t>
            </a:r>
            <a:endParaRPr lang="en-US" sz="1000" dirty="0">
              <a:solidFill>
                <a:schemeClr val="bg1"/>
              </a:solidFill>
              <a:latin typeface="Calibri Light"/>
              <a:ea typeface="+mn-lt"/>
              <a:cs typeface="+mn-lt"/>
            </a:endParaRPr>
          </a:p>
          <a:p>
            <a:pPr marL="285750" indent="-285750">
              <a:buFont typeface="Arial,Sans-Serif"/>
              <a:buChar char="•"/>
            </a:pPr>
            <a:r>
              <a:rPr lang="en-GB" sz="1000" dirty="0">
                <a:solidFill>
                  <a:schemeClr val="bg1"/>
                </a:solidFill>
                <a:latin typeface="Calibri Light"/>
                <a:ea typeface="+mn-lt"/>
                <a:cs typeface="+mn-lt"/>
              </a:rPr>
              <a:t>Encourages creative thinking</a:t>
            </a:r>
            <a:endParaRPr lang="en-US" sz="1000" dirty="0">
              <a:solidFill>
                <a:schemeClr val="bg1"/>
              </a:solidFill>
              <a:latin typeface="Calibri Light"/>
              <a:ea typeface="+mn-lt"/>
              <a:cs typeface="+mn-lt"/>
            </a:endParaRPr>
          </a:p>
          <a:p>
            <a:pPr marL="285750" indent="-285750">
              <a:buFont typeface="Arial,Sans-Serif"/>
              <a:buChar char="•"/>
            </a:pPr>
            <a:r>
              <a:rPr lang="en-GB" sz="1000" dirty="0">
                <a:solidFill>
                  <a:schemeClr val="bg1"/>
                </a:solidFill>
                <a:latin typeface="Calibri Light"/>
                <a:ea typeface="+mn-lt"/>
                <a:cs typeface="+mn-lt"/>
              </a:rPr>
              <a:t>Illustrates the importance of individual team member roles</a:t>
            </a:r>
            <a:endParaRPr lang="en-GB" sz="1000" dirty="0">
              <a:solidFill>
                <a:schemeClr val="bg1"/>
              </a:solidFill>
              <a:latin typeface="Calibri Light"/>
              <a:cs typeface="Calibri Light"/>
            </a:endParaRPr>
          </a:p>
          <a:p>
            <a:pPr marL="285750" indent="-285750">
              <a:buFont typeface="Arial,Sans-Serif"/>
              <a:buChar char="•"/>
            </a:pPr>
            <a:endParaRPr lang="en-GB" sz="1000" dirty="0">
              <a:solidFill>
                <a:schemeClr val="bg1"/>
              </a:solidFill>
              <a:latin typeface="Avenir Next LT Pro"/>
              <a:ea typeface="+mn-lt"/>
              <a:cs typeface="Calibri Light"/>
            </a:endParaRPr>
          </a:p>
          <a:p>
            <a:r>
              <a:rPr lang="en-GB" sz="1000" b="1" u="sng" dirty="0">
                <a:solidFill>
                  <a:schemeClr val="bg1"/>
                </a:solidFill>
                <a:latin typeface="Calibri Light"/>
                <a:ea typeface="+mn-lt"/>
                <a:cs typeface="Calibri Light"/>
              </a:rPr>
              <a:t>D U R A T I O N:</a:t>
            </a:r>
            <a:endParaRPr lang="en-GB" dirty="0">
              <a:solidFill>
                <a:schemeClr val="bg1"/>
              </a:solidFill>
            </a:endParaRPr>
          </a:p>
          <a:p>
            <a:r>
              <a:rPr lang="en-GB" sz="1000" dirty="0">
                <a:solidFill>
                  <a:schemeClr val="bg1"/>
                </a:solidFill>
                <a:latin typeface="Calibri Light"/>
                <a:ea typeface="+mn-lt"/>
                <a:cs typeface="+mn-lt"/>
              </a:rPr>
              <a:t>For this activity we would suggest a running time of 3 – 3.5 hours.</a:t>
            </a:r>
            <a:endParaRPr lang="en-US" sz="1000" dirty="0">
              <a:solidFill>
                <a:schemeClr val="bg1"/>
              </a:solidFill>
              <a:latin typeface="Calibri Light"/>
              <a:ea typeface="+mn-lt"/>
              <a:cs typeface="+mn-lt"/>
            </a:endParaRPr>
          </a:p>
          <a:p>
            <a:pPr marL="285750" indent="-285750">
              <a:buFont typeface="Arial"/>
              <a:buChar char="•"/>
            </a:pPr>
            <a:endParaRPr lang="en-GB" sz="1000" b="1" dirty="0">
              <a:solidFill>
                <a:schemeClr val="bg1"/>
              </a:solidFill>
              <a:latin typeface="Calibri Light"/>
              <a:ea typeface="+mn-lt"/>
              <a:cs typeface="+mn-lt"/>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Calibri Light"/>
                <a:cs typeface="Calibri Light"/>
              </a:rPr>
              <a:t>OUTDOOR TEAM BUILDING OPTIONS</a:t>
            </a:r>
            <a:endParaRPr lang="en-US" dirty="0">
              <a:solidFill>
                <a:schemeClr val="bg1"/>
              </a:solidFill>
            </a:endParaRPr>
          </a:p>
        </p:txBody>
      </p:sp>
      <p:pic>
        <p:nvPicPr>
          <p:cNvPr id="17" name="Picture 7" descr="A picture containing drawing, sign, mug&#10;&#10;Description generated with very high confidence">
            <a:extLst>
              <a:ext uri="{FF2B5EF4-FFF2-40B4-BE49-F238E27FC236}">
                <a16:creationId xmlns:a16="http://schemas.microsoft.com/office/drawing/2014/main" id="{B8032DB2-D25E-4F08-B7D1-D5D99396FA08}"/>
              </a:ext>
            </a:extLst>
          </p:cNvPr>
          <p:cNvPicPr>
            <a:picLocks noChangeAspect="1"/>
          </p:cNvPicPr>
          <p:nvPr/>
        </p:nvPicPr>
        <p:blipFill>
          <a:blip r:embed="rId3"/>
          <a:stretch>
            <a:fillRect/>
          </a:stretch>
        </p:blipFill>
        <p:spPr>
          <a:xfrm>
            <a:off x="285475" y="6456880"/>
            <a:ext cx="949990" cy="302709"/>
          </a:xfrm>
          <a:prstGeom prst="rect">
            <a:avLst/>
          </a:prstGeom>
        </p:spPr>
      </p:pic>
      <p:sp>
        <p:nvSpPr>
          <p:cNvPr id="24" name="TextBox 23">
            <a:extLst>
              <a:ext uri="{FF2B5EF4-FFF2-40B4-BE49-F238E27FC236}">
                <a16:creationId xmlns:a16="http://schemas.microsoft.com/office/drawing/2014/main" id="{C7A4B5F1-6A39-4D4A-8BFA-035149DD0C70}"/>
              </a:ext>
            </a:extLst>
          </p:cNvPr>
          <p:cNvSpPr txBox="1"/>
          <p:nvPr/>
        </p:nvSpPr>
        <p:spPr>
          <a:xfrm>
            <a:off x="1236568" y="6489885"/>
            <a:ext cx="1873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Calibri Light"/>
                <a:ea typeface="+mn-lt"/>
                <a:cs typeface="+mn-lt"/>
              </a:rPr>
              <a:t>IN PARTNERSHIP WITH</a:t>
            </a:r>
            <a:endParaRPr lang="en-US" sz="1400" dirty="0">
              <a:solidFill>
                <a:schemeClr val="bg1"/>
              </a:solidFill>
              <a:latin typeface="Calibri Light"/>
            </a:endParaRPr>
          </a:p>
        </p:txBody>
      </p:sp>
      <p:sp>
        <p:nvSpPr>
          <p:cNvPr id="12" name="TextBox 11">
            <a:extLst>
              <a:ext uri="{FF2B5EF4-FFF2-40B4-BE49-F238E27FC236}">
                <a16:creationId xmlns:a16="http://schemas.microsoft.com/office/drawing/2014/main" id="{87778F0B-9931-41F2-83B5-419EB4DA58F3}"/>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Calibri Light"/>
                <a:ea typeface="+mn-lt"/>
                <a:cs typeface="+mn-lt"/>
              </a:rPr>
              <a:t>www.actiondays.co.uk</a:t>
            </a:r>
            <a:endParaRPr lang="en-US" sz="1400" dirty="0">
              <a:solidFill>
                <a:schemeClr val="bg1"/>
              </a:solidFill>
              <a:latin typeface="Calibri Light"/>
            </a:endParaRPr>
          </a:p>
        </p:txBody>
      </p:sp>
      <p:sp>
        <p:nvSpPr>
          <p:cNvPr id="14" name="TextBox 13">
            <a:extLst>
              <a:ext uri="{FF2B5EF4-FFF2-40B4-BE49-F238E27FC236}">
                <a16:creationId xmlns:a16="http://schemas.microsoft.com/office/drawing/2014/main" id="{C0DB76C6-BCB7-47E3-A15C-669214D4B8D6}"/>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Calibri Light"/>
                <a:cs typeface="Calibri Light"/>
              </a:rPr>
              <a:t>   01773 766 050</a:t>
            </a:r>
          </a:p>
        </p:txBody>
      </p:sp>
      <p:sp>
        <p:nvSpPr>
          <p:cNvPr id="16" name="TextBox 15">
            <a:extLst>
              <a:ext uri="{FF2B5EF4-FFF2-40B4-BE49-F238E27FC236}">
                <a16:creationId xmlns:a16="http://schemas.microsoft.com/office/drawing/2014/main" id="{79975906-8834-441A-B85B-FDBA7B1BA258}"/>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Calibri Light"/>
                <a:ea typeface="+mn-lt"/>
                <a:cs typeface="+mn-lt"/>
              </a:rPr>
              <a:t>sales@actiondays.co.uk</a:t>
            </a:r>
          </a:p>
        </p:txBody>
      </p:sp>
      <p:cxnSp>
        <p:nvCxnSpPr>
          <p:cNvPr id="18" name="Straight Arrow Connector 17">
            <a:extLst>
              <a:ext uri="{FF2B5EF4-FFF2-40B4-BE49-F238E27FC236}">
                <a16:creationId xmlns:a16="http://schemas.microsoft.com/office/drawing/2014/main" id="{1FD3E85B-69FD-41A1-B845-B871B8E19940}"/>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4AA4DF-5450-44F5-87EE-31A6775A45A7}"/>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1" name="Picture 21" descr="A group of people standing on top of a grass covered field&#10;&#10;Description generated with high confidence">
            <a:extLst>
              <a:ext uri="{FF2B5EF4-FFF2-40B4-BE49-F238E27FC236}">
                <a16:creationId xmlns:a16="http://schemas.microsoft.com/office/drawing/2014/main" id="{3707697F-5DDB-40A6-8F08-D6D1317374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1365" y="4917141"/>
            <a:ext cx="1748118" cy="1201271"/>
          </a:xfrm>
          <a:prstGeom prst="rect">
            <a:avLst/>
          </a:prstGeom>
        </p:spPr>
      </p:pic>
      <p:pic>
        <p:nvPicPr>
          <p:cNvPr id="23" name="Picture 24" descr="A person standing on top of a grass covered field&#10;&#10;Description generated with very high confidence">
            <a:extLst>
              <a:ext uri="{FF2B5EF4-FFF2-40B4-BE49-F238E27FC236}">
                <a16:creationId xmlns:a16="http://schemas.microsoft.com/office/drawing/2014/main" id="{30232BAB-C6B3-4D81-BE8B-ACA1D23C81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7905" y="4926995"/>
            <a:ext cx="1695070" cy="1199508"/>
          </a:xfrm>
          <a:prstGeom prst="rect">
            <a:avLst/>
          </a:prstGeom>
        </p:spPr>
      </p:pic>
      <p:pic>
        <p:nvPicPr>
          <p:cNvPr id="26" name="Picture 26" descr="A picture containing grass, outdoor, transport, person&#10;&#10;Description generated with very high confidence">
            <a:extLst>
              <a:ext uri="{FF2B5EF4-FFF2-40B4-BE49-F238E27FC236}">
                <a16:creationId xmlns:a16="http://schemas.microsoft.com/office/drawing/2014/main" id="{DB693CCE-B575-4438-892E-1B6BD3939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70847" y="4926106"/>
            <a:ext cx="1801906" cy="1192306"/>
          </a:xfrm>
          <a:prstGeom prst="rect">
            <a:avLst/>
          </a:prstGeom>
        </p:spPr>
      </p:pic>
      <p:pic>
        <p:nvPicPr>
          <p:cNvPr id="31" name="Picture 31">
            <a:extLst>
              <a:ext uri="{FF2B5EF4-FFF2-40B4-BE49-F238E27FC236}">
                <a16:creationId xmlns:a16="http://schemas.microsoft.com/office/drawing/2014/main" id="{AD3B04BE-4DF1-4218-B2CB-38E80F5CC6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66329" y="4913555"/>
            <a:ext cx="1497106" cy="1208443"/>
          </a:xfrm>
          <a:prstGeom prst="rect">
            <a:avLst/>
          </a:prstGeom>
        </p:spPr>
      </p:pic>
      <p:pic>
        <p:nvPicPr>
          <p:cNvPr id="33" name="Picture 33">
            <a:extLst>
              <a:ext uri="{FF2B5EF4-FFF2-40B4-BE49-F238E27FC236}">
                <a16:creationId xmlns:a16="http://schemas.microsoft.com/office/drawing/2014/main" id="{3B0DEF08-112D-44E5-A65C-022FED397F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17742" y="4926334"/>
            <a:ext cx="1837765" cy="1218743"/>
          </a:xfrm>
          <a:prstGeom prst="rect">
            <a:avLst/>
          </a:prstGeom>
        </p:spPr>
      </p:pic>
      <p:pic>
        <p:nvPicPr>
          <p:cNvPr id="5" name="Picture 5" descr="A picture containing man, standing, engine, young&#10;&#10;Description generated with very high confidence">
            <a:extLst>
              <a:ext uri="{FF2B5EF4-FFF2-40B4-BE49-F238E27FC236}">
                <a16:creationId xmlns:a16="http://schemas.microsoft.com/office/drawing/2014/main" id="{CF49F425-20BE-4231-844D-B4E34FCE17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62048" y="4926335"/>
            <a:ext cx="1748118" cy="1218742"/>
          </a:xfrm>
          <a:prstGeom prst="rect">
            <a:avLst/>
          </a:prstGeom>
        </p:spPr>
      </p:pic>
    </p:spTree>
    <p:custDataLst>
      <p:tags r:id="rId1"/>
    </p:custDataLst>
    <p:extLst>
      <p:ext uri="{BB962C8B-B14F-4D97-AF65-F5344CB8AC3E}">
        <p14:creationId xmlns:p14="http://schemas.microsoft.com/office/powerpoint/2010/main" val="173803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6141905" y="907762"/>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6300487" y="705259"/>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Calibri Light"/>
                <a:cs typeface="Calibri Light"/>
              </a:rPr>
              <a:t>C L A I M   O F   T H R O N E S  </a:t>
            </a:r>
          </a:p>
        </p:txBody>
      </p:sp>
      <p:sp>
        <p:nvSpPr>
          <p:cNvPr id="2" name="TextBox 1">
            <a:extLst>
              <a:ext uri="{FF2B5EF4-FFF2-40B4-BE49-F238E27FC236}">
                <a16:creationId xmlns:a16="http://schemas.microsoft.com/office/drawing/2014/main" id="{181B39B4-4469-4CF5-ADA4-FA94BB336B25}"/>
              </a:ext>
            </a:extLst>
          </p:cNvPr>
          <p:cNvSpPr txBox="1"/>
          <p:nvPr/>
        </p:nvSpPr>
        <p:spPr>
          <a:xfrm>
            <a:off x="6302871" y="1172220"/>
            <a:ext cx="5472895" cy="3016210"/>
          </a:xfrm>
          <a:custGeom>
            <a:avLst/>
            <a:gdLst>
              <a:gd name="connsiteX0" fmla="*/ 0 w 5472895"/>
              <a:gd name="connsiteY0" fmla="*/ 0 h 3016210"/>
              <a:gd name="connsiteX1" fmla="*/ 602018 w 5472895"/>
              <a:gd name="connsiteY1" fmla="*/ 0 h 3016210"/>
              <a:gd name="connsiteX2" fmla="*/ 985121 w 5472895"/>
              <a:gd name="connsiteY2" fmla="*/ 0 h 3016210"/>
              <a:gd name="connsiteX3" fmla="*/ 1587140 w 5472895"/>
              <a:gd name="connsiteY3" fmla="*/ 0 h 3016210"/>
              <a:gd name="connsiteX4" fmla="*/ 2024971 w 5472895"/>
              <a:gd name="connsiteY4" fmla="*/ 0 h 3016210"/>
              <a:gd name="connsiteX5" fmla="*/ 2572261 w 5472895"/>
              <a:gd name="connsiteY5" fmla="*/ 0 h 3016210"/>
              <a:gd name="connsiteX6" fmla="*/ 3064821 w 5472895"/>
              <a:gd name="connsiteY6" fmla="*/ 0 h 3016210"/>
              <a:gd name="connsiteX7" fmla="*/ 3447924 w 5472895"/>
              <a:gd name="connsiteY7" fmla="*/ 0 h 3016210"/>
              <a:gd name="connsiteX8" fmla="*/ 3995213 w 5472895"/>
              <a:gd name="connsiteY8" fmla="*/ 0 h 3016210"/>
              <a:gd name="connsiteX9" fmla="*/ 4487774 w 5472895"/>
              <a:gd name="connsiteY9" fmla="*/ 0 h 3016210"/>
              <a:gd name="connsiteX10" fmla="*/ 4980334 w 5472895"/>
              <a:gd name="connsiteY10" fmla="*/ 0 h 3016210"/>
              <a:gd name="connsiteX11" fmla="*/ 5472895 w 5472895"/>
              <a:gd name="connsiteY11" fmla="*/ 0 h 3016210"/>
              <a:gd name="connsiteX12" fmla="*/ 5472895 w 5472895"/>
              <a:gd name="connsiteY12" fmla="*/ 412215 h 3016210"/>
              <a:gd name="connsiteX13" fmla="*/ 5472895 w 5472895"/>
              <a:gd name="connsiteY13" fmla="*/ 975241 h 3016210"/>
              <a:gd name="connsiteX14" fmla="*/ 5472895 w 5472895"/>
              <a:gd name="connsiteY14" fmla="*/ 1387457 h 3016210"/>
              <a:gd name="connsiteX15" fmla="*/ 5472895 w 5472895"/>
              <a:gd name="connsiteY15" fmla="*/ 1799672 h 3016210"/>
              <a:gd name="connsiteX16" fmla="*/ 5472895 w 5472895"/>
              <a:gd name="connsiteY16" fmla="*/ 2362698 h 3016210"/>
              <a:gd name="connsiteX17" fmla="*/ 5472895 w 5472895"/>
              <a:gd name="connsiteY17" fmla="*/ 3016210 h 3016210"/>
              <a:gd name="connsiteX18" fmla="*/ 4925606 w 5472895"/>
              <a:gd name="connsiteY18" fmla="*/ 3016210 h 3016210"/>
              <a:gd name="connsiteX19" fmla="*/ 4323587 w 5472895"/>
              <a:gd name="connsiteY19" fmla="*/ 3016210 h 3016210"/>
              <a:gd name="connsiteX20" fmla="*/ 3721569 w 5472895"/>
              <a:gd name="connsiteY20" fmla="*/ 3016210 h 3016210"/>
              <a:gd name="connsiteX21" fmla="*/ 3119550 w 5472895"/>
              <a:gd name="connsiteY21" fmla="*/ 3016210 h 3016210"/>
              <a:gd name="connsiteX22" fmla="*/ 2626990 w 5472895"/>
              <a:gd name="connsiteY22" fmla="*/ 3016210 h 3016210"/>
              <a:gd name="connsiteX23" fmla="*/ 2243887 w 5472895"/>
              <a:gd name="connsiteY23" fmla="*/ 3016210 h 3016210"/>
              <a:gd name="connsiteX24" fmla="*/ 1860784 w 5472895"/>
              <a:gd name="connsiteY24" fmla="*/ 3016210 h 3016210"/>
              <a:gd name="connsiteX25" fmla="*/ 1422953 w 5472895"/>
              <a:gd name="connsiteY25" fmla="*/ 3016210 h 3016210"/>
              <a:gd name="connsiteX26" fmla="*/ 985121 w 5472895"/>
              <a:gd name="connsiteY26" fmla="*/ 3016210 h 3016210"/>
              <a:gd name="connsiteX27" fmla="*/ 492561 w 5472895"/>
              <a:gd name="connsiteY27" fmla="*/ 3016210 h 3016210"/>
              <a:gd name="connsiteX28" fmla="*/ 0 w 5472895"/>
              <a:gd name="connsiteY28" fmla="*/ 3016210 h 3016210"/>
              <a:gd name="connsiteX29" fmla="*/ 0 w 5472895"/>
              <a:gd name="connsiteY29" fmla="*/ 2453184 h 3016210"/>
              <a:gd name="connsiteX30" fmla="*/ 0 w 5472895"/>
              <a:gd name="connsiteY30" fmla="*/ 2040969 h 3016210"/>
              <a:gd name="connsiteX31" fmla="*/ 0 w 5472895"/>
              <a:gd name="connsiteY31" fmla="*/ 1568429 h 3016210"/>
              <a:gd name="connsiteX32" fmla="*/ 0 w 5472895"/>
              <a:gd name="connsiteY32" fmla="*/ 1095890 h 3016210"/>
              <a:gd name="connsiteX33" fmla="*/ 0 w 5472895"/>
              <a:gd name="connsiteY33" fmla="*/ 563026 h 3016210"/>
              <a:gd name="connsiteX34" fmla="*/ 0 w 5472895"/>
              <a:gd name="connsiteY34" fmla="*/ 0 h 30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016210"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85181" y="189057"/>
                  <a:pt x="5465255" y="285380"/>
                  <a:pt x="5472895" y="412215"/>
                </a:cubicBezTo>
                <a:cubicBezTo>
                  <a:pt x="5480535" y="539051"/>
                  <a:pt x="5410156" y="752918"/>
                  <a:pt x="5472895" y="975241"/>
                </a:cubicBezTo>
                <a:cubicBezTo>
                  <a:pt x="5535634" y="1197564"/>
                  <a:pt x="5425781" y="1214259"/>
                  <a:pt x="5472895" y="1387457"/>
                </a:cubicBezTo>
                <a:cubicBezTo>
                  <a:pt x="5520009" y="1560655"/>
                  <a:pt x="5454028" y="1615433"/>
                  <a:pt x="5472895" y="1799672"/>
                </a:cubicBezTo>
                <a:cubicBezTo>
                  <a:pt x="5491762" y="1983912"/>
                  <a:pt x="5467792" y="2083699"/>
                  <a:pt x="5472895" y="2362698"/>
                </a:cubicBezTo>
                <a:cubicBezTo>
                  <a:pt x="5477998" y="2641697"/>
                  <a:pt x="5457180" y="2780303"/>
                  <a:pt x="5472895" y="3016210"/>
                </a:cubicBezTo>
                <a:cubicBezTo>
                  <a:pt x="5288387" y="3046963"/>
                  <a:pt x="5184528" y="2994249"/>
                  <a:pt x="4925606" y="3016210"/>
                </a:cubicBezTo>
                <a:cubicBezTo>
                  <a:pt x="4666684" y="3038171"/>
                  <a:pt x="4589126" y="3003626"/>
                  <a:pt x="4323587" y="3016210"/>
                </a:cubicBezTo>
                <a:cubicBezTo>
                  <a:pt x="4058048" y="3028794"/>
                  <a:pt x="3957540" y="2980595"/>
                  <a:pt x="3721569" y="3016210"/>
                </a:cubicBezTo>
                <a:cubicBezTo>
                  <a:pt x="3485598" y="3051825"/>
                  <a:pt x="3398411" y="2986277"/>
                  <a:pt x="3119550" y="3016210"/>
                </a:cubicBezTo>
                <a:cubicBezTo>
                  <a:pt x="2840689" y="3046143"/>
                  <a:pt x="2759106" y="2968278"/>
                  <a:pt x="2626990" y="3016210"/>
                </a:cubicBezTo>
                <a:cubicBezTo>
                  <a:pt x="2494874" y="3064142"/>
                  <a:pt x="2338694" y="3013440"/>
                  <a:pt x="2243887" y="3016210"/>
                </a:cubicBezTo>
                <a:cubicBezTo>
                  <a:pt x="2149080" y="3018980"/>
                  <a:pt x="2033109" y="2999620"/>
                  <a:pt x="1860784" y="3016210"/>
                </a:cubicBezTo>
                <a:cubicBezTo>
                  <a:pt x="1688459" y="3032800"/>
                  <a:pt x="1510708" y="2983027"/>
                  <a:pt x="1422953" y="3016210"/>
                </a:cubicBezTo>
                <a:cubicBezTo>
                  <a:pt x="1335198" y="3049393"/>
                  <a:pt x="1180370" y="2964766"/>
                  <a:pt x="985121" y="3016210"/>
                </a:cubicBezTo>
                <a:cubicBezTo>
                  <a:pt x="789872" y="3067654"/>
                  <a:pt x="677346" y="2999309"/>
                  <a:pt x="492561" y="3016210"/>
                </a:cubicBezTo>
                <a:cubicBezTo>
                  <a:pt x="307776" y="3033111"/>
                  <a:pt x="176492" y="2991617"/>
                  <a:pt x="0" y="3016210"/>
                </a:cubicBezTo>
                <a:cubicBezTo>
                  <a:pt x="-39811" y="2763296"/>
                  <a:pt x="25025" y="2593855"/>
                  <a:pt x="0" y="2453184"/>
                </a:cubicBezTo>
                <a:cubicBezTo>
                  <a:pt x="-25025" y="2312513"/>
                  <a:pt x="28649" y="2246809"/>
                  <a:pt x="0" y="2040969"/>
                </a:cubicBezTo>
                <a:cubicBezTo>
                  <a:pt x="-28649" y="1835130"/>
                  <a:pt x="16708" y="1718855"/>
                  <a:pt x="0" y="1568429"/>
                </a:cubicBezTo>
                <a:cubicBezTo>
                  <a:pt x="-16708" y="1418003"/>
                  <a:pt x="10468" y="1283711"/>
                  <a:pt x="0" y="1095890"/>
                </a:cubicBezTo>
                <a:cubicBezTo>
                  <a:pt x="-10468" y="908069"/>
                  <a:pt x="28935" y="685232"/>
                  <a:pt x="0" y="563026"/>
                </a:cubicBezTo>
                <a:cubicBezTo>
                  <a:pt x="-28935" y="440820"/>
                  <a:pt x="64262" y="121690"/>
                  <a:pt x="0" y="0"/>
                </a:cubicBezTo>
                <a:close/>
              </a:path>
              <a:path w="5472895" h="3016210"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78558" y="162176"/>
                  <a:pt x="5439335" y="373570"/>
                  <a:pt x="5472895" y="502702"/>
                </a:cubicBezTo>
                <a:cubicBezTo>
                  <a:pt x="5506455" y="631834"/>
                  <a:pt x="5437788" y="821679"/>
                  <a:pt x="5472895" y="1065728"/>
                </a:cubicBezTo>
                <a:cubicBezTo>
                  <a:pt x="5508002" y="1309777"/>
                  <a:pt x="5412434" y="1438631"/>
                  <a:pt x="5472895" y="1598591"/>
                </a:cubicBezTo>
                <a:cubicBezTo>
                  <a:pt x="5533356" y="1758551"/>
                  <a:pt x="5455436" y="1880735"/>
                  <a:pt x="5472895" y="2010807"/>
                </a:cubicBezTo>
                <a:cubicBezTo>
                  <a:pt x="5490354" y="2140879"/>
                  <a:pt x="5451348" y="2349771"/>
                  <a:pt x="5472895" y="2573833"/>
                </a:cubicBezTo>
                <a:cubicBezTo>
                  <a:pt x="5494442" y="2797895"/>
                  <a:pt x="5458932" y="2827311"/>
                  <a:pt x="5472895" y="3016210"/>
                </a:cubicBezTo>
                <a:cubicBezTo>
                  <a:pt x="5270698" y="3025618"/>
                  <a:pt x="5220415" y="2969345"/>
                  <a:pt x="4980334" y="3016210"/>
                </a:cubicBezTo>
                <a:cubicBezTo>
                  <a:pt x="4740253" y="3063075"/>
                  <a:pt x="4503562" y="2960859"/>
                  <a:pt x="4378316" y="3016210"/>
                </a:cubicBezTo>
                <a:cubicBezTo>
                  <a:pt x="4253070" y="3071561"/>
                  <a:pt x="4041578" y="2997738"/>
                  <a:pt x="3885755" y="3016210"/>
                </a:cubicBezTo>
                <a:cubicBezTo>
                  <a:pt x="3729932" y="3034682"/>
                  <a:pt x="3407676" y="2967278"/>
                  <a:pt x="3229008" y="3016210"/>
                </a:cubicBezTo>
                <a:cubicBezTo>
                  <a:pt x="3050340" y="3065142"/>
                  <a:pt x="2870119" y="2985237"/>
                  <a:pt x="2572261" y="3016210"/>
                </a:cubicBezTo>
                <a:cubicBezTo>
                  <a:pt x="2274403" y="3047183"/>
                  <a:pt x="2183130" y="2975361"/>
                  <a:pt x="1915513" y="3016210"/>
                </a:cubicBezTo>
                <a:cubicBezTo>
                  <a:pt x="1647896" y="3057059"/>
                  <a:pt x="1615891" y="2986584"/>
                  <a:pt x="1532411" y="3016210"/>
                </a:cubicBezTo>
                <a:cubicBezTo>
                  <a:pt x="1448931" y="3045836"/>
                  <a:pt x="1259881" y="3001277"/>
                  <a:pt x="1094579" y="3016210"/>
                </a:cubicBezTo>
                <a:cubicBezTo>
                  <a:pt x="929277" y="3031143"/>
                  <a:pt x="846089" y="3002181"/>
                  <a:pt x="602018" y="3016210"/>
                </a:cubicBezTo>
                <a:cubicBezTo>
                  <a:pt x="357947" y="3030239"/>
                  <a:pt x="161869" y="3000300"/>
                  <a:pt x="0" y="3016210"/>
                </a:cubicBezTo>
                <a:cubicBezTo>
                  <a:pt x="-17866" y="2849130"/>
                  <a:pt x="53637" y="2724306"/>
                  <a:pt x="0" y="2513508"/>
                </a:cubicBezTo>
                <a:cubicBezTo>
                  <a:pt x="-53637" y="2302710"/>
                  <a:pt x="36730" y="2170326"/>
                  <a:pt x="0" y="1950482"/>
                </a:cubicBezTo>
                <a:cubicBezTo>
                  <a:pt x="-36730" y="1730638"/>
                  <a:pt x="57197" y="1680078"/>
                  <a:pt x="0" y="1417619"/>
                </a:cubicBezTo>
                <a:cubicBezTo>
                  <a:pt x="-57197" y="1155160"/>
                  <a:pt x="34494" y="1038608"/>
                  <a:pt x="0" y="884755"/>
                </a:cubicBezTo>
                <a:cubicBezTo>
                  <a:pt x="-34494" y="730902"/>
                  <a:pt x="14901" y="658891"/>
                  <a:pt x="0" y="472540"/>
                </a:cubicBezTo>
                <a:cubicBezTo>
                  <a:pt x="-14901" y="286189"/>
                  <a:pt x="20831" y="103576"/>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solidFill>
                  <a:schemeClr val="bg1"/>
                </a:solidFill>
                <a:latin typeface="Calibri Light"/>
                <a:ea typeface="+mn-lt"/>
                <a:cs typeface="Calibri Light"/>
              </a:rPr>
              <a:t>D E S C R I P T I O N:</a:t>
            </a:r>
            <a:endParaRPr lang="en-US" b="1" u="sng" dirty="0">
              <a:solidFill>
                <a:schemeClr val="bg1"/>
              </a:solidFill>
              <a:cs typeface="Calibri Light"/>
            </a:endParaRPr>
          </a:p>
          <a:p>
            <a:pPr algn="just"/>
            <a:r>
              <a:rPr lang="en-US" sz="1000" dirty="0">
                <a:solidFill>
                  <a:schemeClr val="bg1"/>
                </a:solidFill>
                <a:latin typeface="Calibri Light"/>
                <a:ea typeface="+mn-lt"/>
                <a:cs typeface="+mn-lt"/>
              </a:rPr>
              <a:t>Immerse yourself in an event fit for true leaders and true alliances, as you and your fellow house members compete with opposing teams for the honor of the Throne of Steel and to be crowned victors in the final race to </a:t>
            </a:r>
            <a:r>
              <a:rPr lang="en-US" sz="1000" dirty="0" err="1">
                <a:solidFill>
                  <a:schemeClr val="bg1"/>
                </a:solidFill>
                <a:latin typeface="Calibri Light"/>
                <a:ea typeface="+mn-lt"/>
                <a:cs typeface="+mn-lt"/>
              </a:rPr>
              <a:t>Eastaros</a:t>
            </a:r>
            <a:r>
              <a:rPr lang="en-US" sz="1000" dirty="0">
                <a:solidFill>
                  <a:schemeClr val="bg1"/>
                </a:solidFill>
                <a:latin typeface="Calibri Light"/>
                <a:ea typeface="+mn-lt"/>
                <a:cs typeface="+mn-lt"/>
              </a:rPr>
              <a:t>.</a:t>
            </a:r>
            <a:endParaRPr lang="en-GB" sz="1000" dirty="0">
              <a:solidFill>
                <a:schemeClr val="bg1"/>
              </a:solidFill>
              <a:latin typeface="Calibri Light"/>
              <a:ea typeface="+mn-lt"/>
              <a:cs typeface="+mn-lt"/>
            </a:endParaRPr>
          </a:p>
          <a:p>
            <a:pPr algn="just"/>
            <a:endParaRPr lang="en-GB" sz="1000" dirty="0">
              <a:latin typeface="Calibri Light"/>
              <a:ea typeface="+mn-lt"/>
              <a:cs typeface="+mn-lt"/>
            </a:endParaRPr>
          </a:p>
          <a:p>
            <a:pPr algn="just"/>
            <a:r>
              <a:rPr lang="en-US" sz="1000" dirty="0">
                <a:solidFill>
                  <a:schemeClr val="bg1"/>
                </a:solidFill>
                <a:latin typeface="Calibri Light"/>
                <a:ea typeface="+mn-lt"/>
                <a:cs typeface="+mn-lt"/>
              </a:rPr>
              <a:t>You have one task, to make it through all four challenges, earning points as you go!  Who will wipe out the other promising kings and queens in the final battle for glory. </a:t>
            </a:r>
          </a:p>
          <a:p>
            <a:endParaRPr lang="en-GB" sz="1000" dirty="0">
              <a:solidFill>
                <a:schemeClr val="bg1"/>
              </a:solidFill>
              <a:latin typeface="Avenir Next LT Pro" panose="020F0502020204030204"/>
              <a:ea typeface="+mn-lt"/>
              <a:cs typeface="+mn-lt"/>
            </a:endParaRPr>
          </a:p>
          <a:p>
            <a:r>
              <a:rPr lang="en-GB" sz="1000" b="1" u="sng" dirty="0">
                <a:solidFill>
                  <a:schemeClr val="bg1"/>
                </a:solidFill>
                <a:latin typeface="Calibri Light"/>
                <a:ea typeface="+mn-lt"/>
                <a:cs typeface="Calibri Light"/>
              </a:rPr>
              <a:t>T E A M   B U I L D I N G   B E N E F I T S:</a:t>
            </a:r>
            <a:endParaRPr lang="en-US" b="1" u="sng" dirty="0">
              <a:solidFill>
                <a:schemeClr val="bg1"/>
              </a:solidFill>
              <a:cs typeface="Calibri Light"/>
            </a:endParaRPr>
          </a:p>
          <a:p>
            <a:pPr marL="171450" indent="-171450" algn="just">
              <a:buFont typeface="Arial,Sans-Serif"/>
              <a:buChar char="•"/>
            </a:pPr>
            <a:r>
              <a:rPr lang="en-GB" sz="1000" dirty="0">
                <a:solidFill>
                  <a:schemeClr val="bg1">
                    <a:lumMod val="95000"/>
                  </a:schemeClr>
                </a:solidFill>
                <a:latin typeface="Calibri Light"/>
                <a:ea typeface="+mn-lt"/>
                <a:cs typeface="+mn-lt"/>
              </a:rPr>
              <a:t>Problem solving</a:t>
            </a:r>
            <a:endParaRPr lang="en-US" sz="1000" dirty="0">
              <a:solidFill>
                <a:schemeClr val="bg1">
                  <a:lumMod val="95000"/>
                </a:schemeClr>
              </a:solidFill>
              <a:latin typeface="Calibri Light"/>
              <a:ea typeface="+mn-lt"/>
              <a:cs typeface="+mn-lt"/>
            </a:endParaRPr>
          </a:p>
          <a:p>
            <a:pPr marL="171450" indent="-171450" algn="just">
              <a:buFont typeface="Arial,Sans-Serif"/>
              <a:buChar char="•"/>
            </a:pPr>
            <a:r>
              <a:rPr lang="en-GB" sz="1000" dirty="0">
                <a:solidFill>
                  <a:schemeClr val="bg1">
                    <a:lumMod val="95000"/>
                  </a:schemeClr>
                </a:solidFill>
                <a:latin typeface="Calibri Light"/>
                <a:ea typeface="+mn-lt"/>
                <a:cs typeface="+mn-lt"/>
              </a:rPr>
              <a:t>Lateral thinking</a:t>
            </a:r>
            <a:endParaRPr lang="en-US" sz="1000" dirty="0">
              <a:solidFill>
                <a:schemeClr val="bg1">
                  <a:lumMod val="95000"/>
                </a:schemeClr>
              </a:solidFill>
              <a:latin typeface="Calibri Light"/>
              <a:ea typeface="+mn-lt"/>
              <a:cs typeface="+mn-lt"/>
            </a:endParaRPr>
          </a:p>
          <a:p>
            <a:pPr marL="171450" indent="-171450" algn="just">
              <a:buFont typeface="Arial,Sans-Serif"/>
              <a:buChar char="•"/>
            </a:pPr>
            <a:r>
              <a:rPr lang="en-GB" sz="1000" dirty="0">
                <a:solidFill>
                  <a:schemeClr val="bg1">
                    <a:lumMod val="95000"/>
                  </a:schemeClr>
                </a:solidFill>
                <a:latin typeface="Calibri Light"/>
                <a:ea typeface="+mn-lt"/>
                <a:cs typeface="+mn-lt"/>
              </a:rPr>
              <a:t>Time management</a:t>
            </a:r>
            <a:endParaRPr lang="en-US" sz="1000" dirty="0">
              <a:solidFill>
                <a:schemeClr val="bg1">
                  <a:lumMod val="95000"/>
                </a:schemeClr>
              </a:solidFill>
              <a:latin typeface="Calibri Light"/>
              <a:ea typeface="+mn-lt"/>
              <a:cs typeface="+mn-lt"/>
            </a:endParaRPr>
          </a:p>
          <a:p>
            <a:pPr marL="171450" indent="-171450" algn="just">
              <a:buFont typeface="Arial,Sans-Serif"/>
              <a:buChar char="•"/>
            </a:pPr>
            <a:r>
              <a:rPr lang="en-GB" sz="1000" dirty="0">
                <a:solidFill>
                  <a:schemeClr val="bg1">
                    <a:lumMod val="95000"/>
                  </a:schemeClr>
                </a:solidFill>
                <a:latin typeface="Calibri Light"/>
                <a:ea typeface="+mn-lt"/>
                <a:cs typeface="+mn-lt"/>
              </a:rPr>
              <a:t>Leadership and delegation</a:t>
            </a:r>
            <a:endParaRPr lang="en-US" sz="1000" dirty="0">
              <a:solidFill>
                <a:schemeClr val="bg1">
                  <a:lumMod val="95000"/>
                </a:schemeClr>
              </a:solidFill>
              <a:latin typeface="Calibri Light"/>
              <a:ea typeface="+mn-lt"/>
              <a:cs typeface="+mn-lt"/>
            </a:endParaRPr>
          </a:p>
          <a:p>
            <a:pPr marL="171450" indent="-171450" algn="just">
              <a:buFont typeface="Arial,Sans-Serif"/>
              <a:buChar char="•"/>
            </a:pPr>
            <a:r>
              <a:rPr lang="en-GB" sz="1000" dirty="0">
                <a:solidFill>
                  <a:schemeClr val="bg1">
                    <a:lumMod val="95000"/>
                  </a:schemeClr>
                </a:solidFill>
                <a:latin typeface="Calibri Light"/>
                <a:ea typeface="+mn-lt"/>
                <a:cs typeface="+mn-lt"/>
              </a:rPr>
              <a:t>Encouraging competition</a:t>
            </a:r>
            <a:endParaRPr lang="en-US" sz="1000" dirty="0">
              <a:solidFill>
                <a:schemeClr val="bg1">
                  <a:lumMod val="95000"/>
                </a:schemeClr>
              </a:solidFill>
              <a:latin typeface="Calibri Light"/>
              <a:ea typeface="+mn-lt"/>
              <a:cs typeface="+mn-lt"/>
            </a:endParaRPr>
          </a:p>
          <a:p>
            <a:pPr marL="171450" indent="-171450" algn="just">
              <a:buFont typeface="Arial,Sans-Serif"/>
              <a:buChar char="•"/>
            </a:pPr>
            <a:r>
              <a:rPr lang="en-GB" sz="1000" dirty="0">
                <a:solidFill>
                  <a:schemeClr val="bg1">
                    <a:lumMod val="95000"/>
                  </a:schemeClr>
                </a:solidFill>
                <a:latin typeface="Calibri Light"/>
                <a:ea typeface="+mn-lt"/>
                <a:cs typeface="+mn-lt"/>
              </a:rPr>
              <a:t>Communication, interaction and collaboration</a:t>
            </a:r>
            <a:endParaRPr lang="en-GB" sz="1000" dirty="0">
              <a:solidFill>
                <a:schemeClr val="bg1">
                  <a:lumMod val="95000"/>
                </a:schemeClr>
              </a:solidFill>
              <a:latin typeface="Calibri Light"/>
              <a:cs typeface="Calibri"/>
            </a:endParaRPr>
          </a:p>
          <a:p>
            <a:pPr marL="171450" indent="-171450">
              <a:buFont typeface="Arial,Sans-Serif"/>
              <a:buChar char="•"/>
            </a:pPr>
            <a:endParaRPr lang="en-GB" sz="1000" dirty="0">
              <a:solidFill>
                <a:schemeClr val="bg1"/>
              </a:solidFill>
              <a:latin typeface="Calibri Light"/>
              <a:cs typeface="Calibri Light"/>
            </a:endParaRPr>
          </a:p>
          <a:p>
            <a:r>
              <a:rPr lang="en-GB" sz="1000" b="1" u="sng" dirty="0">
                <a:solidFill>
                  <a:schemeClr val="bg1"/>
                </a:solidFill>
                <a:latin typeface="Calibri Light"/>
                <a:ea typeface="+mn-lt"/>
                <a:cs typeface="Calibri Light"/>
              </a:rPr>
              <a:t>D U R A T I O N:</a:t>
            </a:r>
            <a:endParaRPr lang="en-US" sz="1000" dirty="0">
              <a:solidFill>
                <a:schemeClr val="bg1"/>
              </a:solidFill>
              <a:latin typeface="Calibri Light"/>
              <a:ea typeface="+mn-lt"/>
              <a:cs typeface="+mn-lt"/>
            </a:endParaRPr>
          </a:p>
          <a:p>
            <a:r>
              <a:rPr lang="en-GB" sz="1000" dirty="0">
                <a:solidFill>
                  <a:schemeClr val="bg1"/>
                </a:solidFill>
                <a:latin typeface="Calibri Light"/>
                <a:ea typeface="+mn-lt"/>
                <a:cs typeface="+mn-lt"/>
              </a:rPr>
              <a:t>For this activity we would suggest a running time of 2.5 hours, depending on numbers.</a:t>
            </a:r>
            <a:endParaRPr lang="en-US" sz="1000" dirty="0">
              <a:solidFill>
                <a:schemeClr val="bg1"/>
              </a:solidFill>
              <a:latin typeface="Calibri Light"/>
              <a:ea typeface="+mn-lt"/>
              <a:cs typeface="+mn-lt"/>
            </a:endParaRPr>
          </a:p>
          <a:p>
            <a:pPr marL="285750" indent="-285750">
              <a:buFont typeface="Arial"/>
              <a:buChar char="•"/>
            </a:pPr>
            <a:endParaRPr lang="en-GB" sz="1000" dirty="0">
              <a:solidFill>
                <a:schemeClr val="bg1"/>
              </a:solidFill>
              <a:latin typeface="Calibri Light"/>
              <a:ea typeface="+mn-lt"/>
              <a:cs typeface="+mn-lt"/>
            </a:endParaRPr>
          </a:p>
        </p:txBody>
      </p:sp>
      <p:sp>
        <p:nvSpPr>
          <p:cNvPr id="8" name="TextBox 7">
            <a:extLst>
              <a:ext uri="{FF2B5EF4-FFF2-40B4-BE49-F238E27FC236}">
                <a16:creationId xmlns:a16="http://schemas.microsoft.com/office/drawing/2014/main" id="{854BBA1C-886A-4768-BCE3-D2468D22D4D5}"/>
              </a:ext>
            </a:extLst>
          </p:cNvPr>
          <p:cNvSpPr txBox="1"/>
          <p:nvPr/>
        </p:nvSpPr>
        <p:spPr>
          <a:xfrm>
            <a:off x="286529" y="637740"/>
            <a:ext cx="5674202" cy="338554"/>
          </a:xfrm>
          <a:custGeom>
            <a:avLst/>
            <a:gdLst>
              <a:gd name="connsiteX0" fmla="*/ 0 w 5674202"/>
              <a:gd name="connsiteY0" fmla="*/ 0 h 338554"/>
              <a:gd name="connsiteX1" fmla="*/ 397194 w 5674202"/>
              <a:gd name="connsiteY1" fmla="*/ 0 h 338554"/>
              <a:gd name="connsiteX2" fmla="*/ 907872 w 5674202"/>
              <a:gd name="connsiteY2" fmla="*/ 0 h 338554"/>
              <a:gd name="connsiteX3" fmla="*/ 1532035 w 5674202"/>
              <a:gd name="connsiteY3" fmla="*/ 0 h 338554"/>
              <a:gd name="connsiteX4" fmla="*/ 1929229 w 5674202"/>
              <a:gd name="connsiteY4" fmla="*/ 0 h 338554"/>
              <a:gd name="connsiteX5" fmla="*/ 2439907 w 5674202"/>
              <a:gd name="connsiteY5" fmla="*/ 0 h 338554"/>
              <a:gd name="connsiteX6" fmla="*/ 3007327 w 5674202"/>
              <a:gd name="connsiteY6" fmla="*/ 0 h 338554"/>
              <a:gd name="connsiteX7" fmla="*/ 3461263 w 5674202"/>
              <a:gd name="connsiteY7" fmla="*/ 0 h 338554"/>
              <a:gd name="connsiteX8" fmla="*/ 3971941 w 5674202"/>
              <a:gd name="connsiteY8" fmla="*/ 0 h 338554"/>
              <a:gd name="connsiteX9" fmla="*/ 4596104 w 5674202"/>
              <a:gd name="connsiteY9" fmla="*/ 0 h 338554"/>
              <a:gd name="connsiteX10" fmla="*/ 5050040 w 5674202"/>
              <a:gd name="connsiteY10" fmla="*/ 0 h 338554"/>
              <a:gd name="connsiteX11" fmla="*/ 5674202 w 5674202"/>
              <a:gd name="connsiteY11" fmla="*/ 0 h 338554"/>
              <a:gd name="connsiteX12" fmla="*/ 5674202 w 5674202"/>
              <a:gd name="connsiteY12" fmla="*/ 338554 h 338554"/>
              <a:gd name="connsiteX13" fmla="*/ 5106782 w 5674202"/>
              <a:gd name="connsiteY13" fmla="*/ 338554 h 338554"/>
              <a:gd name="connsiteX14" fmla="*/ 4539362 w 5674202"/>
              <a:gd name="connsiteY14" fmla="*/ 338554 h 338554"/>
              <a:gd name="connsiteX15" fmla="*/ 3915199 w 5674202"/>
              <a:gd name="connsiteY15" fmla="*/ 338554 h 338554"/>
              <a:gd name="connsiteX16" fmla="*/ 3461263 w 5674202"/>
              <a:gd name="connsiteY16" fmla="*/ 338554 h 338554"/>
              <a:gd name="connsiteX17" fmla="*/ 3007327 w 5674202"/>
              <a:gd name="connsiteY17" fmla="*/ 338554 h 338554"/>
              <a:gd name="connsiteX18" fmla="*/ 2610133 w 5674202"/>
              <a:gd name="connsiteY18" fmla="*/ 338554 h 338554"/>
              <a:gd name="connsiteX19" fmla="*/ 1985971 w 5674202"/>
              <a:gd name="connsiteY19" fmla="*/ 338554 h 338554"/>
              <a:gd name="connsiteX20" fmla="*/ 1418551 w 5674202"/>
              <a:gd name="connsiteY20" fmla="*/ 338554 h 338554"/>
              <a:gd name="connsiteX21" fmla="*/ 907872 w 5674202"/>
              <a:gd name="connsiteY21" fmla="*/ 338554 h 338554"/>
              <a:gd name="connsiteX22" fmla="*/ 0 w 5674202"/>
              <a:gd name="connsiteY22" fmla="*/ 338554 h 338554"/>
              <a:gd name="connsiteX23" fmla="*/ 0 w 5674202"/>
              <a:gd name="connsiteY23"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4202" h="338554" fill="none" extrusionOk="0">
                <a:moveTo>
                  <a:pt x="0" y="0"/>
                </a:moveTo>
                <a:cubicBezTo>
                  <a:pt x="116210" y="-27142"/>
                  <a:pt x="207342" y="16588"/>
                  <a:pt x="397194" y="0"/>
                </a:cubicBezTo>
                <a:cubicBezTo>
                  <a:pt x="587046" y="-16588"/>
                  <a:pt x="795557" y="13096"/>
                  <a:pt x="907872" y="0"/>
                </a:cubicBezTo>
                <a:cubicBezTo>
                  <a:pt x="1020187" y="-13096"/>
                  <a:pt x="1365178" y="43401"/>
                  <a:pt x="1532035" y="0"/>
                </a:cubicBezTo>
                <a:cubicBezTo>
                  <a:pt x="1698892" y="-43401"/>
                  <a:pt x="1755243" y="33513"/>
                  <a:pt x="1929229" y="0"/>
                </a:cubicBezTo>
                <a:cubicBezTo>
                  <a:pt x="2103215" y="-33513"/>
                  <a:pt x="2289428" y="30920"/>
                  <a:pt x="2439907" y="0"/>
                </a:cubicBezTo>
                <a:cubicBezTo>
                  <a:pt x="2590386" y="-30920"/>
                  <a:pt x="2891211" y="62215"/>
                  <a:pt x="3007327" y="0"/>
                </a:cubicBezTo>
                <a:cubicBezTo>
                  <a:pt x="3123443" y="-62215"/>
                  <a:pt x="3326532" y="36495"/>
                  <a:pt x="3461263" y="0"/>
                </a:cubicBezTo>
                <a:cubicBezTo>
                  <a:pt x="3595994" y="-36495"/>
                  <a:pt x="3818478" y="26781"/>
                  <a:pt x="3971941" y="0"/>
                </a:cubicBezTo>
                <a:cubicBezTo>
                  <a:pt x="4125404" y="-26781"/>
                  <a:pt x="4293991" y="69741"/>
                  <a:pt x="4596104" y="0"/>
                </a:cubicBezTo>
                <a:cubicBezTo>
                  <a:pt x="4898217" y="-69741"/>
                  <a:pt x="4942582" y="44745"/>
                  <a:pt x="5050040" y="0"/>
                </a:cubicBezTo>
                <a:cubicBezTo>
                  <a:pt x="5157498" y="-44745"/>
                  <a:pt x="5432655" y="11996"/>
                  <a:pt x="5674202" y="0"/>
                </a:cubicBezTo>
                <a:cubicBezTo>
                  <a:pt x="5698652" y="82169"/>
                  <a:pt x="5658230" y="253295"/>
                  <a:pt x="5674202" y="338554"/>
                </a:cubicBezTo>
                <a:cubicBezTo>
                  <a:pt x="5504968" y="360259"/>
                  <a:pt x="5346299" y="283492"/>
                  <a:pt x="5106782" y="338554"/>
                </a:cubicBezTo>
                <a:cubicBezTo>
                  <a:pt x="4867265" y="393616"/>
                  <a:pt x="4787859" y="281268"/>
                  <a:pt x="4539362" y="338554"/>
                </a:cubicBezTo>
                <a:cubicBezTo>
                  <a:pt x="4290865" y="395840"/>
                  <a:pt x="4048651" y="314571"/>
                  <a:pt x="3915199" y="338554"/>
                </a:cubicBezTo>
                <a:cubicBezTo>
                  <a:pt x="3781747" y="362537"/>
                  <a:pt x="3609051" y="292040"/>
                  <a:pt x="3461263" y="338554"/>
                </a:cubicBezTo>
                <a:cubicBezTo>
                  <a:pt x="3313475" y="385068"/>
                  <a:pt x="3194652" y="311856"/>
                  <a:pt x="3007327" y="338554"/>
                </a:cubicBezTo>
                <a:cubicBezTo>
                  <a:pt x="2820002" y="365252"/>
                  <a:pt x="2731600" y="291548"/>
                  <a:pt x="2610133" y="338554"/>
                </a:cubicBezTo>
                <a:cubicBezTo>
                  <a:pt x="2488666" y="385560"/>
                  <a:pt x="2211179" y="325326"/>
                  <a:pt x="1985971" y="338554"/>
                </a:cubicBezTo>
                <a:cubicBezTo>
                  <a:pt x="1760763" y="351782"/>
                  <a:pt x="1608798" y="300465"/>
                  <a:pt x="1418551" y="338554"/>
                </a:cubicBezTo>
                <a:cubicBezTo>
                  <a:pt x="1228304" y="376643"/>
                  <a:pt x="1066187" y="287514"/>
                  <a:pt x="907872" y="338554"/>
                </a:cubicBezTo>
                <a:cubicBezTo>
                  <a:pt x="749557" y="389594"/>
                  <a:pt x="381068" y="305767"/>
                  <a:pt x="0" y="338554"/>
                </a:cubicBezTo>
                <a:cubicBezTo>
                  <a:pt x="-37556" y="171362"/>
                  <a:pt x="28547" y="74033"/>
                  <a:pt x="0" y="0"/>
                </a:cubicBezTo>
                <a:close/>
              </a:path>
              <a:path w="5674202" h="338554" stroke="0" extrusionOk="0">
                <a:moveTo>
                  <a:pt x="0" y="0"/>
                </a:moveTo>
                <a:cubicBezTo>
                  <a:pt x="188070" y="-48868"/>
                  <a:pt x="390566" y="45530"/>
                  <a:pt x="680904" y="0"/>
                </a:cubicBezTo>
                <a:cubicBezTo>
                  <a:pt x="971242" y="-45530"/>
                  <a:pt x="911762" y="13561"/>
                  <a:pt x="1078098" y="0"/>
                </a:cubicBezTo>
                <a:cubicBezTo>
                  <a:pt x="1244434" y="-13561"/>
                  <a:pt x="1296382" y="37114"/>
                  <a:pt x="1475293" y="0"/>
                </a:cubicBezTo>
                <a:cubicBezTo>
                  <a:pt x="1654205" y="-37114"/>
                  <a:pt x="1784347" y="32097"/>
                  <a:pt x="1929229" y="0"/>
                </a:cubicBezTo>
                <a:cubicBezTo>
                  <a:pt x="2074111" y="-32097"/>
                  <a:pt x="2328783" y="12174"/>
                  <a:pt x="2553391" y="0"/>
                </a:cubicBezTo>
                <a:cubicBezTo>
                  <a:pt x="2777999" y="-12174"/>
                  <a:pt x="3007096" y="26097"/>
                  <a:pt x="3120811" y="0"/>
                </a:cubicBezTo>
                <a:cubicBezTo>
                  <a:pt x="3234526" y="-26097"/>
                  <a:pt x="3488112" y="51107"/>
                  <a:pt x="3744973" y="0"/>
                </a:cubicBezTo>
                <a:cubicBezTo>
                  <a:pt x="4001834" y="-51107"/>
                  <a:pt x="4184129" y="37177"/>
                  <a:pt x="4312394" y="0"/>
                </a:cubicBezTo>
                <a:cubicBezTo>
                  <a:pt x="4440659" y="-37177"/>
                  <a:pt x="4582748" y="23041"/>
                  <a:pt x="4766330" y="0"/>
                </a:cubicBezTo>
                <a:cubicBezTo>
                  <a:pt x="4949912" y="-23041"/>
                  <a:pt x="5292712" y="31906"/>
                  <a:pt x="5674202" y="0"/>
                </a:cubicBezTo>
                <a:cubicBezTo>
                  <a:pt x="5677573" y="111013"/>
                  <a:pt x="5643650" y="254052"/>
                  <a:pt x="5674202" y="338554"/>
                </a:cubicBezTo>
                <a:cubicBezTo>
                  <a:pt x="5466881" y="412957"/>
                  <a:pt x="5300040" y="286508"/>
                  <a:pt x="4993298" y="338554"/>
                </a:cubicBezTo>
                <a:cubicBezTo>
                  <a:pt x="4686556" y="390600"/>
                  <a:pt x="4718228" y="323774"/>
                  <a:pt x="4482620" y="338554"/>
                </a:cubicBezTo>
                <a:cubicBezTo>
                  <a:pt x="4247012" y="353334"/>
                  <a:pt x="4039973" y="296096"/>
                  <a:pt x="3858457" y="338554"/>
                </a:cubicBezTo>
                <a:cubicBezTo>
                  <a:pt x="3676941" y="381012"/>
                  <a:pt x="3332757" y="305533"/>
                  <a:pt x="3177553" y="338554"/>
                </a:cubicBezTo>
                <a:cubicBezTo>
                  <a:pt x="3022349" y="371575"/>
                  <a:pt x="2807144" y="300131"/>
                  <a:pt x="2496649" y="338554"/>
                </a:cubicBezTo>
                <a:cubicBezTo>
                  <a:pt x="2186154" y="376977"/>
                  <a:pt x="2082677" y="330771"/>
                  <a:pt x="1815745" y="338554"/>
                </a:cubicBezTo>
                <a:cubicBezTo>
                  <a:pt x="1548813" y="346337"/>
                  <a:pt x="1385408" y="337020"/>
                  <a:pt x="1191582" y="338554"/>
                </a:cubicBezTo>
                <a:cubicBezTo>
                  <a:pt x="997756" y="340088"/>
                  <a:pt x="836470" y="311490"/>
                  <a:pt x="680904" y="338554"/>
                </a:cubicBezTo>
                <a:cubicBezTo>
                  <a:pt x="525338" y="365618"/>
                  <a:pt x="313020" y="262792"/>
                  <a:pt x="0" y="338554"/>
                </a:cubicBezTo>
                <a:cubicBezTo>
                  <a:pt x="-22190" y="173785"/>
                  <a:pt x="11439" y="81127"/>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Calibri Light"/>
                <a:cs typeface="Calibri Light"/>
              </a:rPr>
              <a:t>T A B L E T   T R E A S U R E   H U N T </a:t>
            </a:r>
            <a:endParaRPr lang="en-US" sz="1600">
              <a:solidFill>
                <a:schemeClr val="bg1"/>
              </a:solidFill>
            </a:endParaRPr>
          </a:p>
        </p:txBody>
      </p:sp>
      <p:sp>
        <p:nvSpPr>
          <p:cNvPr id="10" name="TextBox 9">
            <a:extLst>
              <a:ext uri="{FF2B5EF4-FFF2-40B4-BE49-F238E27FC236}">
                <a16:creationId xmlns:a16="http://schemas.microsoft.com/office/drawing/2014/main" id="{D4040D77-E0BA-45D9-BB53-37D08787F36B}"/>
              </a:ext>
            </a:extLst>
          </p:cNvPr>
          <p:cNvSpPr txBox="1"/>
          <p:nvPr/>
        </p:nvSpPr>
        <p:spPr>
          <a:xfrm>
            <a:off x="290955" y="1122630"/>
            <a:ext cx="5704389" cy="3016210"/>
          </a:xfrm>
          <a:custGeom>
            <a:avLst/>
            <a:gdLst>
              <a:gd name="connsiteX0" fmla="*/ 0 w 5704389"/>
              <a:gd name="connsiteY0" fmla="*/ 0 h 3016210"/>
              <a:gd name="connsiteX1" fmla="*/ 399307 w 5704389"/>
              <a:gd name="connsiteY1" fmla="*/ 0 h 3016210"/>
              <a:gd name="connsiteX2" fmla="*/ 855658 w 5704389"/>
              <a:gd name="connsiteY2" fmla="*/ 0 h 3016210"/>
              <a:gd name="connsiteX3" fmla="*/ 1369053 w 5704389"/>
              <a:gd name="connsiteY3" fmla="*/ 0 h 3016210"/>
              <a:gd name="connsiteX4" fmla="*/ 1825404 w 5704389"/>
              <a:gd name="connsiteY4" fmla="*/ 0 h 3016210"/>
              <a:gd name="connsiteX5" fmla="*/ 2509931 w 5704389"/>
              <a:gd name="connsiteY5" fmla="*/ 0 h 3016210"/>
              <a:gd name="connsiteX6" fmla="*/ 2909238 w 5704389"/>
              <a:gd name="connsiteY6" fmla="*/ 0 h 3016210"/>
              <a:gd name="connsiteX7" fmla="*/ 3365590 w 5704389"/>
              <a:gd name="connsiteY7" fmla="*/ 0 h 3016210"/>
              <a:gd name="connsiteX8" fmla="*/ 3993072 w 5704389"/>
              <a:gd name="connsiteY8" fmla="*/ 0 h 3016210"/>
              <a:gd name="connsiteX9" fmla="*/ 4620555 w 5704389"/>
              <a:gd name="connsiteY9" fmla="*/ 0 h 3016210"/>
              <a:gd name="connsiteX10" fmla="*/ 5019862 w 5704389"/>
              <a:gd name="connsiteY10" fmla="*/ 0 h 3016210"/>
              <a:gd name="connsiteX11" fmla="*/ 5704389 w 5704389"/>
              <a:gd name="connsiteY11" fmla="*/ 0 h 3016210"/>
              <a:gd name="connsiteX12" fmla="*/ 5704389 w 5704389"/>
              <a:gd name="connsiteY12" fmla="*/ 472540 h 3016210"/>
              <a:gd name="connsiteX13" fmla="*/ 5704389 w 5704389"/>
              <a:gd name="connsiteY13" fmla="*/ 1035565 h 3016210"/>
              <a:gd name="connsiteX14" fmla="*/ 5704389 w 5704389"/>
              <a:gd name="connsiteY14" fmla="*/ 1477943 h 3016210"/>
              <a:gd name="connsiteX15" fmla="*/ 5704389 w 5704389"/>
              <a:gd name="connsiteY15" fmla="*/ 1980645 h 3016210"/>
              <a:gd name="connsiteX16" fmla="*/ 5704389 w 5704389"/>
              <a:gd name="connsiteY16" fmla="*/ 2543670 h 3016210"/>
              <a:gd name="connsiteX17" fmla="*/ 5704389 w 5704389"/>
              <a:gd name="connsiteY17" fmla="*/ 3016210 h 3016210"/>
              <a:gd name="connsiteX18" fmla="*/ 5076906 w 5704389"/>
              <a:gd name="connsiteY18" fmla="*/ 3016210 h 3016210"/>
              <a:gd name="connsiteX19" fmla="*/ 4506467 w 5704389"/>
              <a:gd name="connsiteY19" fmla="*/ 3016210 h 3016210"/>
              <a:gd name="connsiteX20" fmla="*/ 3821941 w 5704389"/>
              <a:gd name="connsiteY20" fmla="*/ 3016210 h 3016210"/>
              <a:gd name="connsiteX21" fmla="*/ 3422633 w 5704389"/>
              <a:gd name="connsiteY21" fmla="*/ 3016210 h 3016210"/>
              <a:gd name="connsiteX22" fmla="*/ 2852195 w 5704389"/>
              <a:gd name="connsiteY22" fmla="*/ 3016210 h 3016210"/>
              <a:gd name="connsiteX23" fmla="*/ 2224712 w 5704389"/>
              <a:gd name="connsiteY23" fmla="*/ 3016210 h 3016210"/>
              <a:gd name="connsiteX24" fmla="*/ 1597229 w 5704389"/>
              <a:gd name="connsiteY24" fmla="*/ 3016210 h 3016210"/>
              <a:gd name="connsiteX25" fmla="*/ 1026790 w 5704389"/>
              <a:gd name="connsiteY25" fmla="*/ 3016210 h 3016210"/>
              <a:gd name="connsiteX26" fmla="*/ 0 w 5704389"/>
              <a:gd name="connsiteY26" fmla="*/ 3016210 h 3016210"/>
              <a:gd name="connsiteX27" fmla="*/ 0 w 5704389"/>
              <a:gd name="connsiteY27" fmla="*/ 2573833 h 3016210"/>
              <a:gd name="connsiteX28" fmla="*/ 0 w 5704389"/>
              <a:gd name="connsiteY28" fmla="*/ 2071131 h 3016210"/>
              <a:gd name="connsiteX29" fmla="*/ 0 w 5704389"/>
              <a:gd name="connsiteY29" fmla="*/ 1628753 h 3016210"/>
              <a:gd name="connsiteX30" fmla="*/ 0 w 5704389"/>
              <a:gd name="connsiteY30" fmla="*/ 1095890 h 3016210"/>
              <a:gd name="connsiteX31" fmla="*/ 0 w 5704389"/>
              <a:gd name="connsiteY31" fmla="*/ 623350 h 3016210"/>
              <a:gd name="connsiteX32" fmla="*/ 0 w 5704389"/>
              <a:gd name="connsiteY32" fmla="*/ 0 h 30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4389" h="3016210" fill="none" extrusionOk="0">
                <a:moveTo>
                  <a:pt x="0" y="0"/>
                </a:moveTo>
                <a:cubicBezTo>
                  <a:pt x="183570" y="-10920"/>
                  <a:pt x="282840" y="30593"/>
                  <a:pt x="399307" y="0"/>
                </a:cubicBezTo>
                <a:cubicBezTo>
                  <a:pt x="515774" y="-30593"/>
                  <a:pt x="651933" y="45240"/>
                  <a:pt x="855658" y="0"/>
                </a:cubicBezTo>
                <a:cubicBezTo>
                  <a:pt x="1059383" y="-45240"/>
                  <a:pt x="1213234" y="48563"/>
                  <a:pt x="1369053" y="0"/>
                </a:cubicBezTo>
                <a:cubicBezTo>
                  <a:pt x="1524873" y="-48563"/>
                  <a:pt x="1640452" y="42775"/>
                  <a:pt x="1825404" y="0"/>
                </a:cubicBezTo>
                <a:cubicBezTo>
                  <a:pt x="2010356" y="-42775"/>
                  <a:pt x="2200583" y="1246"/>
                  <a:pt x="2509931" y="0"/>
                </a:cubicBezTo>
                <a:cubicBezTo>
                  <a:pt x="2819279" y="-1246"/>
                  <a:pt x="2738830" y="1808"/>
                  <a:pt x="2909238" y="0"/>
                </a:cubicBezTo>
                <a:cubicBezTo>
                  <a:pt x="3079646" y="-1808"/>
                  <a:pt x="3258519" y="15309"/>
                  <a:pt x="3365590" y="0"/>
                </a:cubicBezTo>
                <a:cubicBezTo>
                  <a:pt x="3472661" y="-15309"/>
                  <a:pt x="3795045" y="4949"/>
                  <a:pt x="3993072" y="0"/>
                </a:cubicBezTo>
                <a:cubicBezTo>
                  <a:pt x="4191099" y="-4949"/>
                  <a:pt x="4464047" y="8519"/>
                  <a:pt x="4620555" y="0"/>
                </a:cubicBezTo>
                <a:cubicBezTo>
                  <a:pt x="4777063" y="-8519"/>
                  <a:pt x="4886499" y="38462"/>
                  <a:pt x="5019862" y="0"/>
                </a:cubicBezTo>
                <a:cubicBezTo>
                  <a:pt x="5153225" y="-38462"/>
                  <a:pt x="5413737" y="76879"/>
                  <a:pt x="5704389" y="0"/>
                </a:cubicBezTo>
                <a:cubicBezTo>
                  <a:pt x="5734967" y="197379"/>
                  <a:pt x="5664335" y="331411"/>
                  <a:pt x="5704389" y="472540"/>
                </a:cubicBezTo>
                <a:cubicBezTo>
                  <a:pt x="5744443" y="613669"/>
                  <a:pt x="5671777" y="861140"/>
                  <a:pt x="5704389" y="1035565"/>
                </a:cubicBezTo>
                <a:cubicBezTo>
                  <a:pt x="5737001" y="1209991"/>
                  <a:pt x="5656006" y="1372367"/>
                  <a:pt x="5704389" y="1477943"/>
                </a:cubicBezTo>
                <a:cubicBezTo>
                  <a:pt x="5752772" y="1583519"/>
                  <a:pt x="5666460" y="1750227"/>
                  <a:pt x="5704389" y="1980645"/>
                </a:cubicBezTo>
                <a:cubicBezTo>
                  <a:pt x="5742318" y="2211063"/>
                  <a:pt x="5683476" y="2332942"/>
                  <a:pt x="5704389" y="2543670"/>
                </a:cubicBezTo>
                <a:cubicBezTo>
                  <a:pt x="5725302" y="2754398"/>
                  <a:pt x="5685347" y="2869574"/>
                  <a:pt x="5704389" y="3016210"/>
                </a:cubicBezTo>
                <a:cubicBezTo>
                  <a:pt x="5436834" y="3079616"/>
                  <a:pt x="5343293" y="2961218"/>
                  <a:pt x="5076906" y="3016210"/>
                </a:cubicBezTo>
                <a:cubicBezTo>
                  <a:pt x="4810519" y="3071202"/>
                  <a:pt x="4657653" y="2987611"/>
                  <a:pt x="4506467" y="3016210"/>
                </a:cubicBezTo>
                <a:cubicBezTo>
                  <a:pt x="4355281" y="3044809"/>
                  <a:pt x="3979271" y="2987311"/>
                  <a:pt x="3821941" y="3016210"/>
                </a:cubicBezTo>
                <a:cubicBezTo>
                  <a:pt x="3664611" y="3045109"/>
                  <a:pt x="3615180" y="3015986"/>
                  <a:pt x="3422633" y="3016210"/>
                </a:cubicBezTo>
                <a:cubicBezTo>
                  <a:pt x="3230086" y="3016434"/>
                  <a:pt x="3024512" y="2979273"/>
                  <a:pt x="2852195" y="3016210"/>
                </a:cubicBezTo>
                <a:cubicBezTo>
                  <a:pt x="2679878" y="3053147"/>
                  <a:pt x="2364376" y="2985825"/>
                  <a:pt x="2224712" y="3016210"/>
                </a:cubicBezTo>
                <a:cubicBezTo>
                  <a:pt x="2085048" y="3046595"/>
                  <a:pt x="1727649" y="2966805"/>
                  <a:pt x="1597229" y="3016210"/>
                </a:cubicBezTo>
                <a:cubicBezTo>
                  <a:pt x="1466809" y="3065615"/>
                  <a:pt x="1224187" y="3015425"/>
                  <a:pt x="1026790" y="3016210"/>
                </a:cubicBezTo>
                <a:cubicBezTo>
                  <a:pt x="829393" y="3016995"/>
                  <a:pt x="490388" y="3014505"/>
                  <a:pt x="0" y="3016210"/>
                </a:cubicBezTo>
                <a:cubicBezTo>
                  <a:pt x="-45235" y="2813187"/>
                  <a:pt x="37062" y="2744042"/>
                  <a:pt x="0" y="2573833"/>
                </a:cubicBezTo>
                <a:cubicBezTo>
                  <a:pt x="-37062" y="2403624"/>
                  <a:pt x="57246" y="2247322"/>
                  <a:pt x="0" y="2071131"/>
                </a:cubicBezTo>
                <a:cubicBezTo>
                  <a:pt x="-57246" y="1894940"/>
                  <a:pt x="4525" y="1749524"/>
                  <a:pt x="0" y="1628753"/>
                </a:cubicBezTo>
                <a:cubicBezTo>
                  <a:pt x="-4525" y="1507982"/>
                  <a:pt x="43369" y="1317451"/>
                  <a:pt x="0" y="1095890"/>
                </a:cubicBezTo>
                <a:cubicBezTo>
                  <a:pt x="-43369" y="874329"/>
                  <a:pt x="19456" y="839071"/>
                  <a:pt x="0" y="623350"/>
                </a:cubicBezTo>
                <a:cubicBezTo>
                  <a:pt x="-19456" y="407629"/>
                  <a:pt x="70549" y="148384"/>
                  <a:pt x="0" y="0"/>
                </a:cubicBezTo>
                <a:close/>
              </a:path>
              <a:path w="5704389" h="3016210" stroke="0" extrusionOk="0">
                <a:moveTo>
                  <a:pt x="0" y="0"/>
                </a:moveTo>
                <a:cubicBezTo>
                  <a:pt x="127429" y="-16811"/>
                  <a:pt x="290873" y="65333"/>
                  <a:pt x="570439" y="0"/>
                </a:cubicBezTo>
                <a:cubicBezTo>
                  <a:pt x="850005" y="-65333"/>
                  <a:pt x="858711" y="21341"/>
                  <a:pt x="1026790" y="0"/>
                </a:cubicBezTo>
                <a:cubicBezTo>
                  <a:pt x="1194869" y="-21341"/>
                  <a:pt x="1348774" y="14183"/>
                  <a:pt x="1540185" y="0"/>
                </a:cubicBezTo>
                <a:cubicBezTo>
                  <a:pt x="1731597" y="-14183"/>
                  <a:pt x="1924052" y="23396"/>
                  <a:pt x="2167668" y="0"/>
                </a:cubicBezTo>
                <a:cubicBezTo>
                  <a:pt x="2411284" y="-23396"/>
                  <a:pt x="2524995" y="15552"/>
                  <a:pt x="2681063" y="0"/>
                </a:cubicBezTo>
                <a:cubicBezTo>
                  <a:pt x="2837132" y="-15552"/>
                  <a:pt x="3048060" y="51820"/>
                  <a:pt x="3365590" y="0"/>
                </a:cubicBezTo>
                <a:cubicBezTo>
                  <a:pt x="3683120" y="-51820"/>
                  <a:pt x="3677948" y="53878"/>
                  <a:pt x="3936028" y="0"/>
                </a:cubicBezTo>
                <a:cubicBezTo>
                  <a:pt x="4194108" y="-53878"/>
                  <a:pt x="4369382" y="21374"/>
                  <a:pt x="4620555" y="0"/>
                </a:cubicBezTo>
                <a:cubicBezTo>
                  <a:pt x="4871728" y="-21374"/>
                  <a:pt x="5210987" y="110759"/>
                  <a:pt x="5704389" y="0"/>
                </a:cubicBezTo>
                <a:cubicBezTo>
                  <a:pt x="5742994" y="190303"/>
                  <a:pt x="5667895" y="306756"/>
                  <a:pt x="5704389" y="472540"/>
                </a:cubicBezTo>
                <a:cubicBezTo>
                  <a:pt x="5740883" y="638324"/>
                  <a:pt x="5652942" y="796832"/>
                  <a:pt x="5704389" y="1005403"/>
                </a:cubicBezTo>
                <a:cubicBezTo>
                  <a:pt x="5755836" y="1213974"/>
                  <a:pt x="5664873" y="1398111"/>
                  <a:pt x="5704389" y="1568429"/>
                </a:cubicBezTo>
                <a:cubicBezTo>
                  <a:pt x="5743905" y="1738747"/>
                  <a:pt x="5670807" y="1961008"/>
                  <a:pt x="5704389" y="2071131"/>
                </a:cubicBezTo>
                <a:cubicBezTo>
                  <a:pt x="5737971" y="2181254"/>
                  <a:pt x="5659640" y="2315666"/>
                  <a:pt x="5704389" y="2483346"/>
                </a:cubicBezTo>
                <a:cubicBezTo>
                  <a:pt x="5749138" y="2651026"/>
                  <a:pt x="5642199" y="2845942"/>
                  <a:pt x="5704389" y="3016210"/>
                </a:cubicBezTo>
                <a:cubicBezTo>
                  <a:pt x="5374699" y="3065009"/>
                  <a:pt x="5360258" y="3007082"/>
                  <a:pt x="5019862" y="3016210"/>
                </a:cubicBezTo>
                <a:cubicBezTo>
                  <a:pt x="4679466" y="3025338"/>
                  <a:pt x="4703412" y="2977886"/>
                  <a:pt x="4620555" y="3016210"/>
                </a:cubicBezTo>
                <a:cubicBezTo>
                  <a:pt x="4537698" y="3054534"/>
                  <a:pt x="4361375" y="2977758"/>
                  <a:pt x="4164204" y="3016210"/>
                </a:cubicBezTo>
                <a:cubicBezTo>
                  <a:pt x="3967033" y="3054662"/>
                  <a:pt x="3846764" y="2965097"/>
                  <a:pt x="3650809" y="3016210"/>
                </a:cubicBezTo>
                <a:cubicBezTo>
                  <a:pt x="3454855" y="3067323"/>
                  <a:pt x="3193801" y="3007098"/>
                  <a:pt x="3023326" y="3016210"/>
                </a:cubicBezTo>
                <a:cubicBezTo>
                  <a:pt x="2852851" y="3025322"/>
                  <a:pt x="2692045" y="3014297"/>
                  <a:pt x="2566975" y="3016210"/>
                </a:cubicBezTo>
                <a:cubicBezTo>
                  <a:pt x="2441905" y="3018123"/>
                  <a:pt x="2264897" y="2970916"/>
                  <a:pt x="1996536" y="3016210"/>
                </a:cubicBezTo>
                <a:cubicBezTo>
                  <a:pt x="1728175" y="3061504"/>
                  <a:pt x="1507671" y="2996931"/>
                  <a:pt x="1312009" y="3016210"/>
                </a:cubicBezTo>
                <a:cubicBezTo>
                  <a:pt x="1116347" y="3035489"/>
                  <a:pt x="989961" y="2972619"/>
                  <a:pt x="741571" y="3016210"/>
                </a:cubicBezTo>
                <a:cubicBezTo>
                  <a:pt x="493181" y="3059801"/>
                  <a:pt x="324209" y="2965954"/>
                  <a:pt x="0" y="3016210"/>
                </a:cubicBezTo>
                <a:cubicBezTo>
                  <a:pt x="-56258" y="2789081"/>
                  <a:pt x="6009" y="2667633"/>
                  <a:pt x="0" y="2453184"/>
                </a:cubicBezTo>
                <a:cubicBezTo>
                  <a:pt x="-6009" y="2238735"/>
                  <a:pt x="24029" y="2143005"/>
                  <a:pt x="0" y="1920320"/>
                </a:cubicBezTo>
                <a:cubicBezTo>
                  <a:pt x="-24029" y="1697635"/>
                  <a:pt x="18964" y="1653413"/>
                  <a:pt x="0" y="1508105"/>
                </a:cubicBezTo>
                <a:cubicBezTo>
                  <a:pt x="-18964" y="1362798"/>
                  <a:pt x="27665" y="1184325"/>
                  <a:pt x="0" y="1005403"/>
                </a:cubicBezTo>
                <a:cubicBezTo>
                  <a:pt x="-27665" y="826481"/>
                  <a:pt x="52446" y="754359"/>
                  <a:pt x="0" y="563026"/>
                </a:cubicBezTo>
                <a:cubicBezTo>
                  <a:pt x="-52446" y="371693"/>
                  <a:pt x="28991" y="144065"/>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80131021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solidFill>
                  <a:schemeClr val="bg1"/>
                </a:solidFill>
                <a:latin typeface="Calibri Light"/>
                <a:ea typeface="+mn-lt"/>
                <a:cs typeface="+mn-lt"/>
              </a:rPr>
              <a:t>D E S C R I P T I O N:</a:t>
            </a:r>
            <a:endParaRPr lang="en-US" sz="1000" b="1" u="sng" dirty="0">
              <a:solidFill>
                <a:schemeClr val="bg1"/>
              </a:solidFill>
              <a:latin typeface="Calibri Light"/>
              <a:ea typeface="+mn-lt"/>
              <a:cs typeface="+mn-lt"/>
            </a:endParaRPr>
          </a:p>
          <a:p>
            <a:r>
              <a:rPr lang="en-GB" sz="1000" dirty="0">
                <a:solidFill>
                  <a:schemeClr val="bg1"/>
                </a:solidFill>
                <a:latin typeface="Calibri Light"/>
                <a:ea typeface="+mn-lt"/>
                <a:cs typeface="+mn-lt"/>
              </a:rPr>
              <a:t>We’ve reloaded the treasure hunt with tablets, an ingenious app, team selfies, video challenges and real time features! Answer questions and unlock challenges to earn points. </a:t>
            </a:r>
            <a:endParaRPr lang="en-US" dirty="0">
              <a:solidFill>
                <a:schemeClr val="bg1"/>
              </a:solidFill>
              <a:latin typeface="Calibri Light"/>
              <a:ea typeface="+mn-lt"/>
              <a:cs typeface="+mn-lt"/>
            </a:endParaRPr>
          </a:p>
          <a:p>
            <a:endParaRPr lang="en-GB" sz="1000" dirty="0">
              <a:solidFill>
                <a:schemeClr val="bg1"/>
              </a:solidFill>
              <a:latin typeface="Calibri Light"/>
              <a:ea typeface="+mn-lt"/>
              <a:cs typeface="+mn-lt"/>
            </a:endParaRPr>
          </a:p>
          <a:p>
            <a:r>
              <a:rPr lang="en-GB" sz="1000" dirty="0">
                <a:solidFill>
                  <a:schemeClr val="bg1"/>
                </a:solidFill>
                <a:latin typeface="Calibri Light"/>
                <a:ea typeface="+mn-lt"/>
                <a:cs typeface="+mn-lt"/>
              </a:rPr>
              <a:t>Keep an eye on the opposition using the live leader board. There’s no official route, so put your heads together and plan one that’ll get you from A to B in double quick time. Rack up the most points and race to the finish line before the sands of time run out.</a:t>
            </a:r>
            <a:endParaRPr lang="en-US" dirty="0">
              <a:solidFill>
                <a:schemeClr val="bg1"/>
              </a:solidFill>
              <a:latin typeface="Calibri Light"/>
              <a:ea typeface="+mn-lt"/>
              <a:cs typeface="+mn-lt"/>
            </a:endParaRPr>
          </a:p>
          <a:p>
            <a:endParaRPr lang="en-GB" sz="1000" b="1" u="sng" dirty="0">
              <a:solidFill>
                <a:schemeClr val="bg1"/>
              </a:solidFill>
              <a:latin typeface="Calibri Light"/>
              <a:ea typeface="+mn-lt"/>
              <a:cs typeface="+mn-lt"/>
            </a:endParaRPr>
          </a:p>
          <a:p>
            <a:r>
              <a:rPr lang="en-GB" sz="1000" b="1" u="sng" dirty="0">
                <a:solidFill>
                  <a:schemeClr val="bg1"/>
                </a:solidFill>
                <a:latin typeface="Calibri Light"/>
                <a:ea typeface="+mn-lt"/>
                <a:cs typeface="+mn-lt"/>
              </a:rPr>
              <a:t>T E A M   B U I L D I N G   B E N E F I T S:</a:t>
            </a:r>
            <a:endParaRPr lang="en-US" sz="1000" b="1" u="sng" dirty="0">
              <a:solidFill>
                <a:schemeClr val="bg1"/>
              </a:solidFill>
              <a:latin typeface="Calibri Light"/>
              <a:ea typeface="+mn-lt"/>
              <a:cs typeface="+mn-lt"/>
            </a:endParaRPr>
          </a:p>
          <a:p>
            <a:pPr marL="285750" indent="-285750">
              <a:buFont typeface="Arial,Sans-Serif"/>
              <a:buChar char="•"/>
            </a:pPr>
            <a:r>
              <a:rPr lang="en-US" sz="1000" dirty="0">
                <a:solidFill>
                  <a:schemeClr val="bg1"/>
                </a:solidFill>
                <a:latin typeface="Calibri Light"/>
                <a:ea typeface="+mn-lt"/>
                <a:cs typeface="+mn-lt"/>
              </a:rPr>
              <a:t>Communication Collaboration</a:t>
            </a:r>
            <a:endParaRPr lang="en-GB" sz="1000" dirty="0">
              <a:solidFill>
                <a:schemeClr val="bg1"/>
              </a:solidFill>
              <a:latin typeface="Calibri Light"/>
              <a:ea typeface="+mn-lt"/>
              <a:cs typeface="+mn-lt"/>
            </a:endParaRPr>
          </a:p>
          <a:p>
            <a:pPr marL="285750" indent="-285750">
              <a:buFont typeface="Arial,Sans-Serif"/>
              <a:buChar char="•"/>
            </a:pPr>
            <a:r>
              <a:rPr lang="en-US" sz="1000" dirty="0">
                <a:solidFill>
                  <a:schemeClr val="bg1"/>
                </a:solidFill>
                <a:latin typeface="Calibri Light"/>
                <a:ea typeface="+mn-lt"/>
                <a:cs typeface="+mn-lt"/>
              </a:rPr>
              <a:t>Lateral thinking</a:t>
            </a:r>
          </a:p>
          <a:p>
            <a:pPr marL="285750" indent="-285750">
              <a:buFont typeface="Arial,Sans-Serif"/>
              <a:buChar char="•"/>
            </a:pPr>
            <a:r>
              <a:rPr lang="en-US" sz="1000" dirty="0">
                <a:solidFill>
                  <a:schemeClr val="bg1"/>
                </a:solidFill>
                <a:latin typeface="Calibri Light"/>
                <a:ea typeface="+mn-lt"/>
                <a:cs typeface="+mn-lt"/>
              </a:rPr>
              <a:t>Leadership and delegation</a:t>
            </a:r>
            <a:endParaRPr lang="en-GB" sz="1000" dirty="0">
              <a:solidFill>
                <a:schemeClr val="bg1"/>
              </a:solidFill>
              <a:latin typeface="Calibri Light"/>
              <a:ea typeface="+mn-lt"/>
              <a:cs typeface="+mn-lt"/>
            </a:endParaRPr>
          </a:p>
          <a:p>
            <a:pPr marL="285750" indent="-285750">
              <a:buFont typeface="Arial,Sans-Serif"/>
              <a:buChar char="•"/>
            </a:pPr>
            <a:r>
              <a:rPr lang="en-US" sz="1000" dirty="0">
                <a:solidFill>
                  <a:schemeClr val="bg1"/>
                </a:solidFill>
                <a:latin typeface="Calibri Light"/>
                <a:ea typeface="+mn-lt"/>
                <a:cs typeface="+mn-lt"/>
              </a:rPr>
              <a:t>Time management</a:t>
            </a:r>
          </a:p>
          <a:p>
            <a:pPr marL="285750" indent="-285750">
              <a:buFont typeface="Arial,Sans-Serif"/>
              <a:buChar char="•"/>
            </a:pPr>
            <a:r>
              <a:rPr lang="en-US" sz="1000" dirty="0">
                <a:solidFill>
                  <a:schemeClr val="bg1"/>
                </a:solidFill>
                <a:latin typeface="Calibri Light"/>
                <a:ea typeface="+mn-lt"/>
                <a:cs typeface="+mn-lt"/>
              </a:rPr>
              <a:t>Creativity</a:t>
            </a:r>
            <a:endParaRPr lang="en-GB" sz="1000" dirty="0">
              <a:solidFill>
                <a:schemeClr val="bg1"/>
              </a:solidFill>
              <a:latin typeface="Calibri Light"/>
              <a:ea typeface="+mn-lt"/>
              <a:cs typeface="+mn-lt"/>
            </a:endParaRPr>
          </a:p>
          <a:p>
            <a:pPr marL="171450" indent="-171450">
              <a:buFont typeface="Arial,Sans-Serif"/>
              <a:buChar char="•"/>
            </a:pPr>
            <a:endParaRPr lang="en-GB" sz="1000" dirty="0">
              <a:solidFill>
                <a:schemeClr val="bg1"/>
              </a:solidFill>
              <a:latin typeface="Calibri Light"/>
              <a:cs typeface="Calibri Light"/>
            </a:endParaRPr>
          </a:p>
          <a:p>
            <a:r>
              <a:rPr lang="en-GB" sz="1000" b="1" u="sng" dirty="0">
                <a:solidFill>
                  <a:schemeClr val="bg1"/>
                </a:solidFill>
                <a:latin typeface="Calibri Light"/>
                <a:ea typeface="+mn-lt"/>
                <a:cs typeface="+mn-lt"/>
              </a:rPr>
              <a:t>D U R A T I O N:</a:t>
            </a:r>
            <a:endParaRPr lang="en-US" sz="1000" b="1" u="sng" dirty="0">
              <a:solidFill>
                <a:schemeClr val="bg1"/>
              </a:solidFill>
              <a:latin typeface="Calibri Light"/>
              <a:ea typeface="+mn-lt"/>
              <a:cs typeface="+mn-lt"/>
            </a:endParaRPr>
          </a:p>
          <a:p>
            <a:r>
              <a:rPr lang="en-GB" sz="1000" dirty="0">
                <a:solidFill>
                  <a:schemeClr val="bg1"/>
                </a:solidFill>
                <a:latin typeface="Calibri Light"/>
                <a:ea typeface="+mn-lt"/>
                <a:cs typeface="+mn-lt"/>
              </a:rPr>
              <a:t>For this activity we would suggest a running time of 2.5 hours.</a:t>
            </a:r>
            <a:endParaRPr lang="en-US" sz="1000" dirty="0">
              <a:solidFill>
                <a:schemeClr val="bg1"/>
              </a:solidFill>
              <a:latin typeface="Calibri Light"/>
              <a:ea typeface="+mn-lt"/>
              <a:cs typeface="+mn-lt"/>
            </a:endParaRPr>
          </a:p>
          <a:p>
            <a:pPr marL="285750" indent="-285750">
              <a:buFont typeface="Arial"/>
              <a:buChar char="•"/>
            </a:pPr>
            <a:endParaRPr lang="en-GB" sz="1000" dirty="0">
              <a:solidFill>
                <a:schemeClr val="bg1"/>
              </a:solidFill>
              <a:latin typeface="Calibri Light"/>
              <a:ea typeface="+mn-lt"/>
              <a:cs typeface="+mn-lt"/>
            </a:endParaRPr>
          </a:p>
          <a:p>
            <a:endParaRPr lang="en-GB" sz="1000" dirty="0">
              <a:solidFill>
                <a:schemeClr val="bg1"/>
              </a:solidFill>
              <a:latin typeface="Calibri Light"/>
              <a:ea typeface="+mn-lt"/>
              <a:cs typeface="+mn-lt"/>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bg1"/>
                </a:solidFill>
                <a:latin typeface="Calibri Light"/>
                <a:cs typeface="Calibri Light"/>
              </a:rPr>
              <a:t>OUTDOOR TEAM BUILDING OPTIONS</a:t>
            </a:r>
          </a:p>
        </p:txBody>
      </p:sp>
      <p:sp>
        <p:nvSpPr>
          <p:cNvPr id="19" name="TextBox 18">
            <a:extLst>
              <a:ext uri="{FF2B5EF4-FFF2-40B4-BE49-F238E27FC236}">
                <a16:creationId xmlns:a16="http://schemas.microsoft.com/office/drawing/2014/main" id="{3A06ACBB-4EC1-4F76-8871-B18297579A9A}"/>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www.actiondays.co.uk</a:t>
            </a:r>
            <a:endParaRPr lang="en-US" sz="1400">
              <a:solidFill>
                <a:schemeClr val="bg1"/>
              </a:solidFill>
              <a:latin typeface="Calibri Light"/>
            </a:endParaRPr>
          </a:p>
        </p:txBody>
      </p:sp>
      <p:sp>
        <p:nvSpPr>
          <p:cNvPr id="20" name="TextBox 19">
            <a:extLst>
              <a:ext uri="{FF2B5EF4-FFF2-40B4-BE49-F238E27FC236}">
                <a16:creationId xmlns:a16="http://schemas.microsoft.com/office/drawing/2014/main" id="{C2E5502E-CE01-4F8C-9176-84D97CDE1AD8}"/>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cs typeface="Calibri Light"/>
              </a:rPr>
              <a:t>   01773 766 050</a:t>
            </a:r>
          </a:p>
        </p:txBody>
      </p:sp>
      <p:sp>
        <p:nvSpPr>
          <p:cNvPr id="21" name="TextBox 20">
            <a:extLst>
              <a:ext uri="{FF2B5EF4-FFF2-40B4-BE49-F238E27FC236}">
                <a16:creationId xmlns:a16="http://schemas.microsoft.com/office/drawing/2014/main" id="{3B2E76D8-4E77-4137-B589-978171FAC1D4}"/>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sales@actiondays.co.uk</a:t>
            </a:r>
          </a:p>
        </p:txBody>
      </p:sp>
      <p:cxnSp>
        <p:nvCxnSpPr>
          <p:cNvPr id="22" name="Straight Arrow Connector 21">
            <a:extLst>
              <a:ext uri="{FF2B5EF4-FFF2-40B4-BE49-F238E27FC236}">
                <a16:creationId xmlns:a16="http://schemas.microsoft.com/office/drawing/2014/main" id="{E8367574-428E-4EBB-809E-D3ECA8AF60FA}"/>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7C12BE-19F7-4318-A9F6-D4FFFB6F54E9}"/>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7" descr="A picture containing drawing, sign, mug&#10;&#10;Description generated with very high confidence">
            <a:extLst>
              <a:ext uri="{FF2B5EF4-FFF2-40B4-BE49-F238E27FC236}">
                <a16:creationId xmlns:a16="http://schemas.microsoft.com/office/drawing/2014/main" id="{4DBB78B8-62F8-4438-A272-078DF822F60D}"/>
              </a:ext>
            </a:extLst>
          </p:cNvPr>
          <p:cNvPicPr>
            <a:picLocks noChangeAspect="1"/>
          </p:cNvPicPr>
          <p:nvPr/>
        </p:nvPicPr>
        <p:blipFill>
          <a:blip r:embed="rId3"/>
          <a:stretch>
            <a:fillRect/>
          </a:stretch>
        </p:blipFill>
        <p:spPr>
          <a:xfrm>
            <a:off x="285475" y="6456880"/>
            <a:ext cx="949990" cy="302709"/>
          </a:xfrm>
          <a:prstGeom prst="rect">
            <a:avLst/>
          </a:prstGeom>
        </p:spPr>
      </p:pic>
      <p:sp>
        <p:nvSpPr>
          <p:cNvPr id="14" name="TextBox 13">
            <a:extLst>
              <a:ext uri="{FF2B5EF4-FFF2-40B4-BE49-F238E27FC236}">
                <a16:creationId xmlns:a16="http://schemas.microsoft.com/office/drawing/2014/main" id="{2AF71613-2055-4AF2-8CEB-5D978767ECB5}"/>
              </a:ext>
            </a:extLst>
          </p:cNvPr>
          <p:cNvSpPr txBox="1"/>
          <p:nvPr/>
        </p:nvSpPr>
        <p:spPr>
          <a:xfrm>
            <a:off x="1236568" y="6489885"/>
            <a:ext cx="1873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IN PARTNERSHIP WITH</a:t>
            </a:r>
            <a:endParaRPr lang="en-US" sz="1400">
              <a:solidFill>
                <a:schemeClr val="bg1"/>
              </a:solidFill>
              <a:latin typeface="Calibri Light"/>
            </a:endParaRPr>
          </a:p>
        </p:txBody>
      </p:sp>
      <p:pic>
        <p:nvPicPr>
          <p:cNvPr id="25" name="Picture 25" descr="A group of people in a field with a bat&#10;&#10;Description generated with very high confidence">
            <a:extLst>
              <a:ext uri="{FF2B5EF4-FFF2-40B4-BE49-F238E27FC236}">
                <a16:creationId xmlns:a16="http://schemas.microsoft.com/office/drawing/2014/main" id="{FEADDA4A-430B-474D-8D0A-31B06F6084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0974" y="4975848"/>
            <a:ext cx="1864659" cy="1203121"/>
          </a:xfrm>
          <a:prstGeom prst="rect">
            <a:avLst/>
          </a:prstGeom>
        </p:spPr>
      </p:pic>
      <p:pic>
        <p:nvPicPr>
          <p:cNvPr id="27" name="Picture 27" descr="A group of people standing in a field&#10;&#10;Description generated with very high confidence">
            <a:extLst>
              <a:ext uri="{FF2B5EF4-FFF2-40B4-BE49-F238E27FC236}">
                <a16:creationId xmlns:a16="http://schemas.microsoft.com/office/drawing/2014/main" id="{4F49622B-B0AD-47D4-A428-56D2740050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03"/>
          <a:stretch/>
        </p:blipFill>
        <p:spPr>
          <a:xfrm>
            <a:off x="6345195" y="4952242"/>
            <a:ext cx="1730193" cy="1228479"/>
          </a:xfrm>
          <a:prstGeom prst="rect">
            <a:avLst/>
          </a:prstGeom>
        </p:spPr>
      </p:pic>
      <p:pic>
        <p:nvPicPr>
          <p:cNvPr id="29" name="Picture 29" descr="A group of people standing in the grass&#10;&#10;Description generated with very high confidence">
            <a:extLst>
              <a:ext uri="{FF2B5EF4-FFF2-40B4-BE49-F238E27FC236}">
                <a16:creationId xmlns:a16="http://schemas.microsoft.com/office/drawing/2014/main" id="{8918E076-234D-4D22-AE0A-DA04A928F0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04"/>
          <a:stretch/>
        </p:blipFill>
        <p:spPr>
          <a:xfrm>
            <a:off x="10065889" y="4994458"/>
            <a:ext cx="1948106" cy="1202471"/>
          </a:xfrm>
          <a:prstGeom prst="rect">
            <a:avLst/>
          </a:prstGeom>
        </p:spPr>
      </p:pic>
      <p:pic>
        <p:nvPicPr>
          <p:cNvPr id="11" name="Picture 14" descr="A picture containing building, person, holding, young&#10;&#10;Description generated with very high confidence">
            <a:extLst>
              <a:ext uri="{FF2B5EF4-FFF2-40B4-BE49-F238E27FC236}">
                <a16:creationId xmlns:a16="http://schemas.microsoft.com/office/drawing/2014/main" id="{FD4BA19B-6C91-4DA3-9B96-A73D92E75CFC}"/>
              </a:ext>
            </a:extLst>
          </p:cNvPr>
          <p:cNvPicPr>
            <a:picLocks noChangeAspect="1"/>
          </p:cNvPicPr>
          <p:nvPr/>
        </p:nvPicPr>
        <p:blipFill>
          <a:blip r:embed="rId7"/>
          <a:stretch>
            <a:fillRect/>
          </a:stretch>
        </p:blipFill>
        <p:spPr>
          <a:xfrm>
            <a:off x="407511" y="4958043"/>
            <a:ext cx="1804148" cy="1200150"/>
          </a:xfrm>
          <a:prstGeom prst="rect">
            <a:avLst/>
          </a:prstGeom>
        </p:spPr>
      </p:pic>
      <p:pic>
        <p:nvPicPr>
          <p:cNvPr id="16" name="Picture 16" descr="A sign on a wooden pole&#10;&#10;Description generated with very high confidence">
            <a:extLst>
              <a:ext uri="{FF2B5EF4-FFF2-40B4-BE49-F238E27FC236}">
                <a16:creationId xmlns:a16="http://schemas.microsoft.com/office/drawing/2014/main" id="{E22FAFC8-64FD-4439-BAB6-720D32BD8AB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5036" y="4916298"/>
            <a:ext cx="1649506" cy="1233368"/>
          </a:xfrm>
          <a:prstGeom prst="rect">
            <a:avLst/>
          </a:prstGeom>
        </p:spPr>
      </p:pic>
      <p:pic>
        <p:nvPicPr>
          <p:cNvPr id="18" name="Picture 23" descr="A group of people looking at a phone&#10;&#10;Description generated with high confidence">
            <a:extLst>
              <a:ext uri="{FF2B5EF4-FFF2-40B4-BE49-F238E27FC236}">
                <a16:creationId xmlns:a16="http://schemas.microsoft.com/office/drawing/2014/main" id="{A616B341-B3CA-4B14-9EE3-7176C976230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1111" y="4956467"/>
            <a:ext cx="1828800" cy="1203302"/>
          </a:xfrm>
          <a:prstGeom prst="rect">
            <a:avLst/>
          </a:prstGeom>
        </p:spPr>
      </p:pic>
    </p:spTree>
    <p:custDataLst>
      <p:tags r:id="rId1"/>
    </p:custDataLst>
    <p:extLst>
      <p:ext uri="{BB962C8B-B14F-4D97-AF65-F5344CB8AC3E}">
        <p14:creationId xmlns:p14="http://schemas.microsoft.com/office/powerpoint/2010/main" val="85078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5977930" y="907762"/>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310588" y="657032"/>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T E A M W O R K   C H A L </a:t>
            </a:r>
            <a:r>
              <a:rPr lang="en-US" sz="1600" dirty="0" err="1">
                <a:solidFill>
                  <a:schemeClr val="bg1"/>
                </a:solidFill>
                <a:latin typeface="Calibri Light"/>
                <a:cs typeface="Calibri Light"/>
              </a:rPr>
              <a:t>L</a:t>
            </a:r>
            <a:r>
              <a:rPr lang="en-US" sz="1600" dirty="0">
                <a:solidFill>
                  <a:schemeClr val="bg1"/>
                </a:solidFill>
                <a:latin typeface="Calibri Light"/>
                <a:cs typeface="Calibri Light"/>
              </a:rPr>
              <a:t> E N G E</a:t>
            </a:r>
            <a:endParaRPr lang="en-US" sz="1600" dirty="0">
              <a:solidFill>
                <a:schemeClr val="bg1"/>
              </a:solidFill>
            </a:endParaRPr>
          </a:p>
        </p:txBody>
      </p:sp>
      <p:sp>
        <p:nvSpPr>
          <p:cNvPr id="2" name="TextBox 1">
            <a:extLst>
              <a:ext uri="{FF2B5EF4-FFF2-40B4-BE49-F238E27FC236}">
                <a16:creationId xmlns:a16="http://schemas.microsoft.com/office/drawing/2014/main" id="{181B39B4-4469-4CF5-ADA4-FA94BB336B25}"/>
              </a:ext>
            </a:extLst>
          </p:cNvPr>
          <p:cNvSpPr txBox="1"/>
          <p:nvPr/>
        </p:nvSpPr>
        <p:spPr>
          <a:xfrm>
            <a:off x="312972" y="1123993"/>
            <a:ext cx="5472895" cy="3308598"/>
          </a:xfrm>
          <a:custGeom>
            <a:avLst/>
            <a:gdLst>
              <a:gd name="connsiteX0" fmla="*/ 0 w 5472895"/>
              <a:gd name="connsiteY0" fmla="*/ 0 h 3308598"/>
              <a:gd name="connsiteX1" fmla="*/ 602018 w 5472895"/>
              <a:gd name="connsiteY1" fmla="*/ 0 h 3308598"/>
              <a:gd name="connsiteX2" fmla="*/ 985121 w 5472895"/>
              <a:gd name="connsiteY2" fmla="*/ 0 h 3308598"/>
              <a:gd name="connsiteX3" fmla="*/ 1587140 w 5472895"/>
              <a:gd name="connsiteY3" fmla="*/ 0 h 3308598"/>
              <a:gd name="connsiteX4" fmla="*/ 2024971 w 5472895"/>
              <a:gd name="connsiteY4" fmla="*/ 0 h 3308598"/>
              <a:gd name="connsiteX5" fmla="*/ 2572261 w 5472895"/>
              <a:gd name="connsiteY5" fmla="*/ 0 h 3308598"/>
              <a:gd name="connsiteX6" fmla="*/ 3064821 w 5472895"/>
              <a:gd name="connsiteY6" fmla="*/ 0 h 3308598"/>
              <a:gd name="connsiteX7" fmla="*/ 3447924 w 5472895"/>
              <a:gd name="connsiteY7" fmla="*/ 0 h 3308598"/>
              <a:gd name="connsiteX8" fmla="*/ 3995213 w 5472895"/>
              <a:gd name="connsiteY8" fmla="*/ 0 h 3308598"/>
              <a:gd name="connsiteX9" fmla="*/ 4487774 w 5472895"/>
              <a:gd name="connsiteY9" fmla="*/ 0 h 3308598"/>
              <a:gd name="connsiteX10" fmla="*/ 4980334 w 5472895"/>
              <a:gd name="connsiteY10" fmla="*/ 0 h 3308598"/>
              <a:gd name="connsiteX11" fmla="*/ 5472895 w 5472895"/>
              <a:gd name="connsiteY11" fmla="*/ 0 h 3308598"/>
              <a:gd name="connsiteX12" fmla="*/ 5472895 w 5472895"/>
              <a:gd name="connsiteY12" fmla="*/ 452175 h 3308598"/>
              <a:gd name="connsiteX13" fmla="*/ 5472895 w 5472895"/>
              <a:gd name="connsiteY13" fmla="*/ 1069780 h 3308598"/>
              <a:gd name="connsiteX14" fmla="*/ 5472895 w 5472895"/>
              <a:gd name="connsiteY14" fmla="*/ 1521955 h 3308598"/>
              <a:gd name="connsiteX15" fmla="*/ 5472895 w 5472895"/>
              <a:gd name="connsiteY15" fmla="*/ 1974130 h 3308598"/>
              <a:gd name="connsiteX16" fmla="*/ 5472895 w 5472895"/>
              <a:gd name="connsiteY16" fmla="*/ 2591735 h 3308598"/>
              <a:gd name="connsiteX17" fmla="*/ 5472895 w 5472895"/>
              <a:gd name="connsiteY17" fmla="*/ 3308598 h 3308598"/>
              <a:gd name="connsiteX18" fmla="*/ 4925606 w 5472895"/>
              <a:gd name="connsiteY18" fmla="*/ 3308598 h 3308598"/>
              <a:gd name="connsiteX19" fmla="*/ 4323587 w 5472895"/>
              <a:gd name="connsiteY19" fmla="*/ 3308598 h 3308598"/>
              <a:gd name="connsiteX20" fmla="*/ 3721569 w 5472895"/>
              <a:gd name="connsiteY20" fmla="*/ 3308598 h 3308598"/>
              <a:gd name="connsiteX21" fmla="*/ 3119550 w 5472895"/>
              <a:gd name="connsiteY21" fmla="*/ 3308598 h 3308598"/>
              <a:gd name="connsiteX22" fmla="*/ 2626990 w 5472895"/>
              <a:gd name="connsiteY22" fmla="*/ 3308598 h 3308598"/>
              <a:gd name="connsiteX23" fmla="*/ 2243887 w 5472895"/>
              <a:gd name="connsiteY23" fmla="*/ 3308598 h 3308598"/>
              <a:gd name="connsiteX24" fmla="*/ 1860784 w 5472895"/>
              <a:gd name="connsiteY24" fmla="*/ 3308598 h 3308598"/>
              <a:gd name="connsiteX25" fmla="*/ 1422953 w 5472895"/>
              <a:gd name="connsiteY25" fmla="*/ 3308598 h 3308598"/>
              <a:gd name="connsiteX26" fmla="*/ 985121 w 5472895"/>
              <a:gd name="connsiteY26" fmla="*/ 3308598 h 3308598"/>
              <a:gd name="connsiteX27" fmla="*/ 492561 w 5472895"/>
              <a:gd name="connsiteY27" fmla="*/ 3308598 h 3308598"/>
              <a:gd name="connsiteX28" fmla="*/ 0 w 5472895"/>
              <a:gd name="connsiteY28" fmla="*/ 3308598 h 3308598"/>
              <a:gd name="connsiteX29" fmla="*/ 0 w 5472895"/>
              <a:gd name="connsiteY29" fmla="*/ 2690993 h 3308598"/>
              <a:gd name="connsiteX30" fmla="*/ 0 w 5472895"/>
              <a:gd name="connsiteY30" fmla="*/ 2238818 h 3308598"/>
              <a:gd name="connsiteX31" fmla="*/ 0 w 5472895"/>
              <a:gd name="connsiteY31" fmla="*/ 1720471 h 3308598"/>
              <a:gd name="connsiteX32" fmla="*/ 0 w 5472895"/>
              <a:gd name="connsiteY32" fmla="*/ 1202124 h 3308598"/>
              <a:gd name="connsiteX33" fmla="*/ 0 w 5472895"/>
              <a:gd name="connsiteY33" fmla="*/ 617605 h 3308598"/>
              <a:gd name="connsiteX34" fmla="*/ 0 w 5472895"/>
              <a:gd name="connsiteY34" fmla="*/ 0 h 330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308598"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96453" y="114123"/>
                  <a:pt x="5429579" y="267407"/>
                  <a:pt x="5472895" y="452175"/>
                </a:cubicBezTo>
                <a:cubicBezTo>
                  <a:pt x="5516211" y="636944"/>
                  <a:pt x="5424673" y="883220"/>
                  <a:pt x="5472895" y="1069780"/>
                </a:cubicBezTo>
                <a:cubicBezTo>
                  <a:pt x="5521117" y="1256341"/>
                  <a:pt x="5462811" y="1330863"/>
                  <a:pt x="5472895" y="1521955"/>
                </a:cubicBezTo>
                <a:cubicBezTo>
                  <a:pt x="5482979" y="1713047"/>
                  <a:pt x="5434838" y="1754924"/>
                  <a:pt x="5472895" y="1974130"/>
                </a:cubicBezTo>
                <a:cubicBezTo>
                  <a:pt x="5510952" y="2193336"/>
                  <a:pt x="5457897" y="2383050"/>
                  <a:pt x="5472895" y="2591735"/>
                </a:cubicBezTo>
                <a:cubicBezTo>
                  <a:pt x="5487893" y="2800420"/>
                  <a:pt x="5451474" y="3099006"/>
                  <a:pt x="5472895" y="3308598"/>
                </a:cubicBezTo>
                <a:cubicBezTo>
                  <a:pt x="5288387" y="3339351"/>
                  <a:pt x="5184528" y="3286637"/>
                  <a:pt x="4925606" y="3308598"/>
                </a:cubicBezTo>
                <a:cubicBezTo>
                  <a:pt x="4666684" y="3330559"/>
                  <a:pt x="4589126" y="3296014"/>
                  <a:pt x="4323587" y="3308598"/>
                </a:cubicBezTo>
                <a:cubicBezTo>
                  <a:pt x="4058048" y="3321182"/>
                  <a:pt x="3957540" y="3272983"/>
                  <a:pt x="3721569" y="3308598"/>
                </a:cubicBezTo>
                <a:cubicBezTo>
                  <a:pt x="3485598" y="3344213"/>
                  <a:pt x="3398411" y="3278665"/>
                  <a:pt x="3119550" y="3308598"/>
                </a:cubicBezTo>
                <a:cubicBezTo>
                  <a:pt x="2840689" y="3338531"/>
                  <a:pt x="2759106" y="3260666"/>
                  <a:pt x="2626990" y="3308598"/>
                </a:cubicBezTo>
                <a:cubicBezTo>
                  <a:pt x="2494874" y="3356530"/>
                  <a:pt x="2338694" y="3305828"/>
                  <a:pt x="2243887" y="3308598"/>
                </a:cubicBezTo>
                <a:cubicBezTo>
                  <a:pt x="2149080" y="3311368"/>
                  <a:pt x="2033109" y="3292008"/>
                  <a:pt x="1860784" y="3308598"/>
                </a:cubicBezTo>
                <a:cubicBezTo>
                  <a:pt x="1688459" y="3325188"/>
                  <a:pt x="1510708" y="3275415"/>
                  <a:pt x="1422953" y="3308598"/>
                </a:cubicBezTo>
                <a:cubicBezTo>
                  <a:pt x="1335198" y="3341781"/>
                  <a:pt x="1180370" y="3257154"/>
                  <a:pt x="985121" y="3308598"/>
                </a:cubicBezTo>
                <a:cubicBezTo>
                  <a:pt x="789872" y="3360042"/>
                  <a:pt x="677346" y="3291697"/>
                  <a:pt x="492561" y="3308598"/>
                </a:cubicBezTo>
                <a:cubicBezTo>
                  <a:pt x="307776" y="3325499"/>
                  <a:pt x="176492" y="3284005"/>
                  <a:pt x="0" y="3308598"/>
                </a:cubicBezTo>
                <a:cubicBezTo>
                  <a:pt x="-48559" y="3080289"/>
                  <a:pt x="2686" y="2905082"/>
                  <a:pt x="0" y="2690993"/>
                </a:cubicBezTo>
                <a:cubicBezTo>
                  <a:pt x="-2686" y="2476905"/>
                  <a:pt x="40182" y="2364952"/>
                  <a:pt x="0" y="2238818"/>
                </a:cubicBezTo>
                <a:cubicBezTo>
                  <a:pt x="-40182" y="2112685"/>
                  <a:pt x="40010" y="1937718"/>
                  <a:pt x="0" y="1720471"/>
                </a:cubicBezTo>
                <a:cubicBezTo>
                  <a:pt x="-40010" y="1503224"/>
                  <a:pt x="16968" y="1310821"/>
                  <a:pt x="0" y="1202124"/>
                </a:cubicBezTo>
                <a:cubicBezTo>
                  <a:pt x="-16968" y="1093427"/>
                  <a:pt x="8602" y="860771"/>
                  <a:pt x="0" y="617605"/>
                </a:cubicBezTo>
                <a:cubicBezTo>
                  <a:pt x="-8602" y="374439"/>
                  <a:pt x="47213" y="171890"/>
                  <a:pt x="0" y="0"/>
                </a:cubicBezTo>
                <a:close/>
              </a:path>
              <a:path w="5472895" h="3308598"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95040" y="124614"/>
                  <a:pt x="5446147" y="400244"/>
                  <a:pt x="5472895" y="551433"/>
                </a:cubicBezTo>
                <a:cubicBezTo>
                  <a:pt x="5499643" y="702622"/>
                  <a:pt x="5459278" y="864952"/>
                  <a:pt x="5472895" y="1169038"/>
                </a:cubicBezTo>
                <a:cubicBezTo>
                  <a:pt x="5486512" y="1473124"/>
                  <a:pt x="5405875" y="1532565"/>
                  <a:pt x="5472895" y="1753557"/>
                </a:cubicBezTo>
                <a:cubicBezTo>
                  <a:pt x="5539915" y="1974549"/>
                  <a:pt x="5468475" y="2099463"/>
                  <a:pt x="5472895" y="2205732"/>
                </a:cubicBezTo>
                <a:cubicBezTo>
                  <a:pt x="5477315" y="2312002"/>
                  <a:pt x="5428416" y="2523767"/>
                  <a:pt x="5472895" y="2823337"/>
                </a:cubicBezTo>
                <a:cubicBezTo>
                  <a:pt x="5517374" y="3122908"/>
                  <a:pt x="5439178" y="3176526"/>
                  <a:pt x="5472895" y="3308598"/>
                </a:cubicBezTo>
                <a:cubicBezTo>
                  <a:pt x="5270698" y="3318006"/>
                  <a:pt x="5220415" y="3261733"/>
                  <a:pt x="4980334" y="3308598"/>
                </a:cubicBezTo>
                <a:cubicBezTo>
                  <a:pt x="4740253" y="3355463"/>
                  <a:pt x="4503562" y="3253247"/>
                  <a:pt x="4378316" y="3308598"/>
                </a:cubicBezTo>
                <a:cubicBezTo>
                  <a:pt x="4253070" y="3363949"/>
                  <a:pt x="4041578" y="3290126"/>
                  <a:pt x="3885755" y="3308598"/>
                </a:cubicBezTo>
                <a:cubicBezTo>
                  <a:pt x="3729932" y="3327070"/>
                  <a:pt x="3407676" y="3259666"/>
                  <a:pt x="3229008" y="3308598"/>
                </a:cubicBezTo>
                <a:cubicBezTo>
                  <a:pt x="3050340" y="3357530"/>
                  <a:pt x="2870119" y="3277625"/>
                  <a:pt x="2572261" y="3308598"/>
                </a:cubicBezTo>
                <a:cubicBezTo>
                  <a:pt x="2274403" y="3339571"/>
                  <a:pt x="2183130" y="3267749"/>
                  <a:pt x="1915513" y="3308598"/>
                </a:cubicBezTo>
                <a:cubicBezTo>
                  <a:pt x="1647896" y="3349447"/>
                  <a:pt x="1615891" y="3278972"/>
                  <a:pt x="1532411" y="3308598"/>
                </a:cubicBezTo>
                <a:cubicBezTo>
                  <a:pt x="1448931" y="3338224"/>
                  <a:pt x="1259881" y="3293665"/>
                  <a:pt x="1094579" y="3308598"/>
                </a:cubicBezTo>
                <a:cubicBezTo>
                  <a:pt x="929277" y="3323531"/>
                  <a:pt x="846089" y="3294569"/>
                  <a:pt x="602018" y="3308598"/>
                </a:cubicBezTo>
                <a:cubicBezTo>
                  <a:pt x="357947" y="3322627"/>
                  <a:pt x="161869" y="3292688"/>
                  <a:pt x="0" y="3308598"/>
                </a:cubicBezTo>
                <a:cubicBezTo>
                  <a:pt x="-38352" y="3058056"/>
                  <a:pt x="56826" y="3022076"/>
                  <a:pt x="0" y="2757165"/>
                </a:cubicBezTo>
                <a:cubicBezTo>
                  <a:pt x="-56826" y="2492254"/>
                  <a:pt x="67417" y="2406831"/>
                  <a:pt x="0" y="2139560"/>
                </a:cubicBezTo>
                <a:cubicBezTo>
                  <a:pt x="-67417" y="1872289"/>
                  <a:pt x="36002" y="1846313"/>
                  <a:pt x="0" y="1555041"/>
                </a:cubicBezTo>
                <a:cubicBezTo>
                  <a:pt x="-36002" y="1263769"/>
                  <a:pt x="25343" y="1126938"/>
                  <a:pt x="0" y="970522"/>
                </a:cubicBezTo>
                <a:cubicBezTo>
                  <a:pt x="-25343" y="814106"/>
                  <a:pt x="48160" y="630328"/>
                  <a:pt x="0" y="518347"/>
                </a:cubicBezTo>
                <a:cubicBezTo>
                  <a:pt x="-48160" y="406367"/>
                  <a:pt x="18733" y="19467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panose="020F0302020204030204" pitchFamily="34" charset="0"/>
                <a:ea typeface="+mn-lt"/>
                <a:cs typeface="Calibri Light" panose="020F0302020204030204" pitchFamily="34" charset="0"/>
              </a:rPr>
              <a:t>D E S C R I P T I O N:</a:t>
            </a:r>
            <a:endParaRPr lang="en-US" sz="1100" u="sng" dirty="0">
              <a:solidFill>
                <a:schemeClr val="bg1"/>
              </a:solidFill>
              <a:latin typeface="Calibri Light" panose="020F0302020204030204" pitchFamily="34" charset="0"/>
              <a:cs typeface="Calibri Light" panose="020F0302020204030204" pitchFamily="34" charset="0"/>
            </a:endParaRPr>
          </a:p>
          <a:p>
            <a:r>
              <a:rPr lang="en-GB" sz="1100" dirty="0">
                <a:solidFill>
                  <a:schemeClr val="bg1"/>
                </a:solidFill>
                <a:latin typeface="Calibri Light" panose="020F0302020204030204" pitchFamily="34" charset="0"/>
                <a:ea typeface="+mn-lt"/>
                <a:cs typeface="Calibri Light" panose="020F0302020204030204" pitchFamily="34" charset="0"/>
              </a:rPr>
              <a:t>Team building is essential in developing businesses, highlighting individual strengths, opening up lines of communication and learning new skills. Off Limits have designed a team build to tackle this. Our Teamwork Challenge does exactly what it says on the tin! </a:t>
            </a:r>
          </a:p>
          <a:p>
            <a:endParaRPr lang="en-GB" sz="1100" dirty="0">
              <a:solidFill>
                <a:schemeClr val="bg1"/>
              </a:solidFill>
              <a:latin typeface="Calibri Light" panose="020F0302020204030204" pitchFamily="34" charset="0"/>
              <a:ea typeface="+mn-lt"/>
              <a:cs typeface="Calibri Light" panose="020F0302020204030204" pitchFamily="34" charset="0"/>
            </a:endParaRPr>
          </a:p>
          <a:p>
            <a:r>
              <a:rPr lang="en-GB" sz="1100" dirty="0">
                <a:solidFill>
                  <a:schemeClr val="bg1"/>
                </a:solidFill>
                <a:latin typeface="Calibri Light" panose="020F0302020204030204" pitchFamily="34" charset="0"/>
                <a:ea typeface="+mn-lt"/>
                <a:cs typeface="Calibri Light" panose="020F0302020204030204" pitchFamily="34" charset="0"/>
              </a:rPr>
              <a:t>Off Limits will provide a series of head-scratching and brain busting challenges, designed to make you collaborate as a team. </a:t>
            </a:r>
            <a:endParaRPr lang="en-US" sz="1100" dirty="0">
              <a:solidFill>
                <a:schemeClr val="bg1"/>
              </a:solidFill>
              <a:latin typeface="Calibri Light" panose="020F0302020204030204" pitchFamily="34" charset="0"/>
              <a:ea typeface="+mn-lt"/>
              <a:cs typeface="Calibri Light" panose="020F0302020204030204" pitchFamily="34" charset="0"/>
            </a:endParaRPr>
          </a:p>
          <a:p>
            <a:endParaRPr lang="en-GB" sz="1100" dirty="0">
              <a:solidFill>
                <a:schemeClr val="bg1"/>
              </a:solidFill>
              <a:latin typeface="Calibri Light" panose="020F0302020204030204" pitchFamily="34" charset="0"/>
              <a:ea typeface="+mn-lt"/>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T E A M   B U I L D I N G   B E N E F I T S:</a:t>
            </a:r>
            <a:endParaRPr lang="en-US" sz="1100" u="sng" dirty="0">
              <a:solidFill>
                <a:schemeClr val="bg1"/>
              </a:solidFill>
              <a:latin typeface="Calibri Light" panose="020F0302020204030204" pitchFamily="34" charset="0"/>
              <a:cs typeface="Calibri Light" panose="020F0302020204030204" pitchFamily="34" charset="0"/>
            </a:endParaRPr>
          </a:p>
          <a:p>
            <a:pPr marL="171450" indent="-171450">
              <a:buFont typeface="Arial,Sans-Serif"/>
              <a:buChar char="•"/>
            </a:pPr>
            <a:r>
              <a:rPr lang="en-GB" sz="1100" dirty="0">
                <a:solidFill>
                  <a:schemeClr val="bg1"/>
                </a:solidFill>
                <a:latin typeface="Calibri Light" panose="020F0302020204030204" pitchFamily="34" charset="0"/>
                <a:ea typeface="+mn-lt"/>
                <a:cs typeface="Calibri Light" panose="020F0302020204030204" pitchFamily="34" charset="0"/>
              </a:rPr>
              <a:t>Communication</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solidFill>
                <a:latin typeface="Calibri Light" panose="020F0302020204030204" pitchFamily="34" charset="0"/>
                <a:ea typeface="+mn-lt"/>
                <a:cs typeface="Calibri Light" panose="020F0302020204030204" pitchFamily="34" charset="0"/>
              </a:rPr>
              <a:t>Time management</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solidFill>
                <a:latin typeface="Calibri Light" panose="020F0302020204030204" pitchFamily="34" charset="0"/>
                <a:ea typeface="+mn-lt"/>
                <a:cs typeface="Calibri Light" panose="020F0302020204030204" pitchFamily="34" charset="0"/>
              </a:rPr>
              <a:t>Team unification</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solidFill>
                <a:latin typeface="Calibri Light" panose="020F0302020204030204" pitchFamily="34" charset="0"/>
                <a:ea typeface="+mn-lt"/>
                <a:cs typeface="Calibri Light" panose="020F0302020204030204" pitchFamily="34" charset="0"/>
              </a:rPr>
              <a:t>Leadership</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solidFill>
                <a:latin typeface="Calibri Light" panose="020F0302020204030204" pitchFamily="34" charset="0"/>
                <a:ea typeface="+mn-lt"/>
                <a:cs typeface="Calibri Light" panose="020F0302020204030204" pitchFamily="34" charset="0"/>
              </a:rPr>
              <a:t>Recognizing strengths and weaknesses</a:t>
            </a:r>
          </a:p>
          <a:p>
            <a:pPr marL="171450" indent="-171450">
              <a:buFont typeface="Arial,Sans-Serif"/>
              <a:buChar char="•"/>
            </a:pPr>
            <a:endParaRPr lang="en-GB" sz="1100" dirty="0">
              <a:solidFill>
                <a:srgbClr val="000000"/>
              </a:solidFill>
              <a:latin typeface="Calibri Light" panose="020F0302020204030204" pitchFamily="34" charset="0"/>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D U R A T I O N:</a:t>
            </a:r>
            <a:endParaRPr lang="en-US" sz="1100" u="sng" dirty="0">
              <a:solidFill>
                <a:schemeClr val="bg1"/>
              </a:solidFill>
              <a:latin typeface="Calibri Light" panose="020F0302020204030204" pitchFamily="34" charset="0"/>
              <a:cs typeface="Calibri Light" panose="020F0302020204030204" pitchFamily="34" charset="0"/>
            </a:endParaRPr>
          </a:p>
          <a:p>
            <a:r>
              <a:rPr lang="en-GB" sz="1100" dirty="0">
                <a:solidFill>
                  <a:schemeClr val="bg1"/>
                </a:solidFill>
                <a:latin typeface="Calibri Light" panose="020F0302020204030204" pitchFamily="34" charset="0"/>
                <a:ea typeface="+mn-lt"/>
                <a:cs typeface="Calibri Light" panose="020F0302020204030204" pitchFamily="34" charset="0"/>
              </a:rPr>
              <a:t>For this activity we would suggest a running time of 2.5 hours.</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285750" indent="-285750">
              <a:buFont typeface="Arial"/>
              <a:buChar char="•"/>
            </a:pPr>
            <a:endParaRPr lang="en-GB" sz="1100" dirty="0">
              <a:solidFill>
                <a:schemeClr val="tx1">
                  <a:lumMod val="75000"/>
                  <a:lumOff val="25000"/>
                </a:schemeClr>
              </a:solidFill>
              <a:latin typeface="Calibri Light" panose="020F0302020204030204" pitchFamily="34" charset="0"/>
              <a:ea typeface="+mn-lt"/>
              <a:cs typeface="Calibri Light" panose="020F0302020204030204" pitchFamily="34" charset="0"/>
            </a:endParaRPr>
          </a:p>
          <a:p>
            <a:endParaRPr lang="en-GB" sz="1100" dirty="0">
              <a:solidFill>
                <a:schemeClr val="bg1">
                  <a:lumMod val="95000"/>
                </a:schemeClr>
              </a:solidFill>
              <a:latin typeface="Calibri Light"/>
              <a:cs typeface="Calibri Light"/>
            </a:endParaRPr>
          </a:p>
        </p:txBody>
      </p:sp>
      <p:sp>
        <p:nvSpPr>
          <p:cNvPr id="8" name="TextBox 7">
            <a:extLst>
              <a:ext uri="{FF2B5EF4-FFF2-40B4-BE49-F238E27FC236}">
                <a16:creationId xmlns:a16="http://schemas.microsoft.com/office/drawing/2014/main" id="{854BBA1C-886A-4768-BCE3-D2468D22D4D5}"/>
              </a:ext>
            </a:extLst>
          </p:cNvPr>
          <p:cNvSpPr txBox="1"/>
          <p:nvPr/>
        </p:nvSpPr>
        <p:spPr>
          <a:xfrm>
            <a:off x="6170327" y="657031"/>
            <a:ext cx="5674202" cy="338554"/>
          </a:xfrm>
          <a:custGeom>
            <a:avLst/>
            <a:gdLst>
              <a:gd name="connsiteX0" fmla="*/ 0 w 5674202"/>
              <a:gd name="connsiteY0" fmla="*/ 0 h 338554"/>
              <a:gd name="connsiteX1" fmla="*/ 397194 w 5674202"/>
              <a:gd name="connsiteY1" fmla="*/ 0 h 338554"/>
              <a:gd name="connsiteX2" fmla="*/ 907872 w 5674202"/>
              <a:gd name="connsiteY2" fmla="*/ 0 h 338554"/>
              <a:gd name="connsiteX3" fmla="*/ 1532035 w 5674202"/>
              <a:gd name="connsiteY3" fmla="*/ 0 h 338554"/>
              <a:gd name="connsiteX4" fmla="*/ 1929229 w 5674202"/>
              <a:gd name="connsiteY4" fmla="*/ 0 h 338554"/>
              <a:gd name="connsiteX5" fmla="*/ 2439907 w 5674202"/>
              <a:gd name="connsiteY5" fmla="*/ 0 h 338554"/>
              <a:gd name="connsiteX6" fmla="*/ 3007327 w 5674202"/>
              <a:gd name="connsiteY6" fmla="*/ 0 h 338554"/>
              <a:gd name="connsiteX7" fmla="*/ 3461263 w 5674202"/>
              <a:gd name="connsiteY7" fmla="*/ 0 h 338554"/>
              <a:gd name="connsiteX8" fmla="*/ 3971941 w 5674202"/>
              <a:gd name="connsiteY8" fmla="*/ 0 h 338554"/>
              <a:gd name="connsiteX9" fmla="*/ 4596104 w 5674202"/>
              <a:gd name="connsiteY9" fmla="*/ 0 h 338554"/>
              <a:gd name="connsiteX10" fmla="*/ 5050040 w 5674202"/>
              <a:gd name="connsiteY10" fmla="*/ 0 h 338554"/>
              <a:gd name="connsiteX11" fmla="*/ 5674202 w 5674202"/>
              <a:gd name="connsiteY11" fmla="*/ 0 h 338554"/>
              <a:gd name="connsiteX12" fmla="*/ 5674202 w 5674202"/>
              <a:gd name="connsiteY12" fmla="*/ 338554 h 338554"/>
              <a:gd name="connsiteX13" fmla="*/ 5106782 w 5674202"/>
              <a:gd name="connsiteY13" fmla="*/ 338554 h 338554"/>
              <a:gd name="connsiteX14" fmla="*/ 4539362 w 5674202"/>
              <a:gd name="connsiteY14" fmla="*/ 338554 h 338554"/>
              <a:gd name="connsiteX15" fmla="*/ 3915199 w 5674202"/>
              <a:gd name="connsiteY15" fmla="*/ 338554 h 338554"/>
              <a:gd name="connsiteX16" fmla="*/ 3461263 w 5674202"/>
              <a:gd name="connsiteY16" fmla="*/ 338554 h 338554"/>
              <a:gd name="connsiteX17" fmla="*/ 3007327 w 5674202"/>
              <a:gd name="connsiteY17" fmla="*/ 338554 h 338554"/>
              <a:gd name="connsiteX18" fmla="*/ 2610133 w 5674202"/>
              <a:gd name="connsiteY18" fmla="*/ 338554 h 338554"/>
              <a:gd name="connsiteX19" fmla="*/ 1985971 w 5674202"/>
              <a:gd name="connsiteY19" fmla="*/ 338554 h 338554"/>
              <a:gd name="connsiteX20" fmla="*/ 1418551 w 5674202"/>
              <a:gd name="connsiteY20" fmla="*/ 338554 h 338554"/>
              <a:gd name="connsiteX21" fmla="*/ 907872 w 5674202"/>
              <a:gd name="connsiteY21" fmla="*/ 338554 h 338554"/>
              <a:gd name="connsiteX22" fmla="*/ 0 w 5674202"/>
              <a:gd name="connsiteY22" fmla="*/ 338554 h 338554"/>
              <a:gd name="connsiteX23" fmla="*/ 0 w 5674202"/>
              <a:gd name="connsiteY23"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4202" h="338554" fill="none" extrusionOk="0">
                <a:moveTo>
                  <a:pt x="0" y="0"/>
                </a:moveTo>
                <a:cubicBezTo>
                  <a:pt x="116210" y="-27142"/>
                  <a:pt x="207342" y="16588"/>
                  <a:pt x="397194" y="0"/>
                </a:cubicBezTo>
                <a:cubicBezTo>
                  <a:pt x="587046" y="-16588"/>
                  <a:pt x="795557" y="13096"/>
                  <a:pt x="907872" y="0"/>
                </a:cubicBezTo>
                <a:cubicBezTo>
                  <a:pt x="1020187" y="-13096"/>
                  <a:pt x="1365178" y="43401"/>
                  <a:pt x="1532035" y="0"/>
                </a:cubicBezTo>
                <a:cubicBezTo>
                  <a:pt x="1698892" y="-43401"/>
                  <a:pt x="1755243" y="33513"/>
                  <a:pt x="1929229" y="0"/>
                </a:cubicBezTo>
                <a:cubicBezTo>
                  <a:pt x="2103215" y="-33513"/>
                  <a:pt x="2289428" y="30920"/>
                  <a:pt x="2439907" y="0"/>
                </a:cubicBezTo>
                <a:cubicBezTo>
                  <a:pt x="2590386" y="-30920"/>
                  <a:pt x="2891211" y="62215"/>
                  <a:pt x="3007327" y="0"/>
                </a:cubicBezTo>
                <a:cubicBezTo>
                  <a:pt x="3123443" y="-62215"/>
                  <a:pt x="3326532" y="36495"/>
                  <a:pt x="3461263" y="0"/>
                </a:cubicBezTo>
                <a:cubicBezTo>
                  <a:pt x="3595994" y="-36495"/>
                  <a:pt x="3818478" y="26781"/>
                  <a:pt x="3971941" y="0"/>
                </a:cubicBezTo>
                <a:cubicBezTo>
                  <a:pt x="4125404" y="-26781"/>
                  <a:pt x="4293991" y="69741"/>
                  <a:pt x="4596104" y="0"/>
                </a:cubicBezTo>
                <a:cubicBezTo>
                  <a:pt x="4898217" y="-69741"/>
                  <a:pt x="4942582" y="44745"/>
                  <a:pt x="5050040" y="0"/>
                </a:cubicBezTo>
                <a:cubicBezTo>
                  <a:pt x="5157498" y="-44745"/>
                  <a:pt x="5432655" y="11996"/>
                  <a:pt x="5674202" y="0"/>
                </a:cubicBezTo>
                <a:cubicBezTo>
                  <a:pt x="5698652" y="82169"/>
                  <a:pt x="5658230" y="253295"/>
                  <a:pt x="5674202" y="338554"/>
                </a:cubicBezTo>
                <a:cubicBezTo>
                  <a:pt x="5504968" y="360259"/>
                  <a:pt x="5346299" y="283492"/>
                  <a:pt x="5106782" y="338554"/>
                </a:cubicBezTo>
                <a:cubicBezTo>
                  <a:pt x="4867265" y="393616"/>
                  <a:pt x="4787859" y="281268"/>
                  <a:pt x="4539362" y="338554"/>
                </a:cubicBezTo>
                <a:cubicBezTo>
                  <a:pt x="4290865" y="395840"/>
                  <a:pt x="4048651" y="314571"/>
                  <a:pt x="3915199" y="338554"/>
                </a:cubicBezTo>
                <a:cubicBezTo>
                  <a:pt x="3781747" y="362537"/>
                  <a:pt x="3609051" y="292040"/>
                  <a:pt x="3461263" y="338554"/>
                </a:cubicBezTo>
                <a:cubicBezTo>
                  <a:pt x="3313475" y="385068"/>
                  <a:pt x="3194652" y="311856"/>
                  <a:pt x="3007327" y="338554"/>
                </a:cubicBezTo>
                <a:cubicBezTo>
                  <a:pt x="2820002" y="365252"/>
                  <a:pt x="2731600" y="291548"/>
                  <a:pt x="2610133" y="338554"/>
                </a:cubicBezTo>
                <a:cubicBezTo>
                  <a:pt x="2488666" y="385560"/>
                  <a:pt x="2211179" y="325326"/>
                  <a:pt x="1985971" y="338554"/>
                </a:cubicBezTo>
                <a:cubicBezTo>
                  <a:pt x="1760763" y="351782"/>
                  <a:pt x="1608798" y="300465"/>
                  <a:pt x="1418551" y="338554"/>
                </a:cubicBezTo>
                <a:cubicBezTo>
                  <a:pt x="1228304" y="376643"/>
                  <a:pt x="1066187" y="287514"/>
                  <a:pt x="907872" y="338554"/>
                </a:cubicBezTo>
                <a:cubicBezTo>
                  <a:pt x="749557" y="389594"/>
                  <a:pt x="381068" y="305767"/>
                  <a:pt x="0" y="338554"/>
                </a:cubicBezTo>
                <a:cubicBezTo>
                  <a:pt x="-37556" y="171362"/>
                  <a:pt x="28547" y="74033"/>
                  <a:pt x="0" y="0"/>
                </a:cubicBezTo>
                <a:close/>
              </a:path>
              <a:path w="5674202" h="338554" stroke="0" extrusionOk="0">
                <a:moveTo>
                  <a:pt x="0" y="0"/>
                </a:moveTo>
                <a:cubicBezTo>
                  <a:pt x="188070" y="-48868"/>
                  <a:pt x="390566" y="45530"/>
                  <a:pt x="680904" y="0"/>
                </a:cubicBezTo>
                <a:cubicBezTo>
                  <a:pt x="971242" y="-45530"/>
                  <a:pt x="911762" y="13561"/>
                  <a:pt x="1078098" y="0"/>
                </a:cubicBezTo>
                <a:cubicBezTo>
                  <a:pt x="1244434" y="-13561"/>
                  <a:pt x="1296382" y="37114"/>
                  <a:pt x="1475293" y="0"/>
                </a:cubicBezTo>
                <a:cubicBezTo>
                  <a:pt x="1654205" y="-37114"/>
                  <a:pt x="1784347" y="32097"/>
                  <a:pt x="1929229" y="0"/>
                </a:cubicBezTo>
                <a:cubicBezTo>
                  <a:pt x="2074111" y="-32097"/>
                  <a:pt x="2328783" y="12174"/>
                  <a:pt x="2553391" y="0"/>
                </a:cubicBezTo>
                <a:cubicBezTo>
                  <a:pt x="2777999" y="-12174"/>
                  <a:pt x="3007096" y="26097"/>
                  <a:pt x="3120811" y="0"/>
                </a:cubicBezTo>
                <a:cubicBezTo>
                  <a:pt x="3234526" y="-26097"/>
                  <a:pt x="3488112" y="51107"/>
                  <a:pt x="3744973" y="0"/>
                </a:cubicBezTo>
                <a:cubicBezTo>
                  <a:pt x="4001834" y="-51107"/>
                  <a:pt x="4184129" y="37177"/>
                  <a:pt x="4312394" y="0"/>
                </a:cubicBezTo>
                <a:cubicBezTo>
                  <a:pt x="4440659" y="-37177"/>
                  <a:pt x="4582748" y="23041"/>
                  <a:pt x="4766330" y="0"/>
                </a:cubicBezTo>
                <a:cubicBezTo>
                  <a:pt x="4949912" y="-23041"/>
                  <a:pt x="5292712" y="31906"/>
                  <a:pt x="5674202" y="0"/>
                </a:cubicBezTo>
                <a:cubicBezTo>
                  <a:pt x="5677573" y="111013"/>
                  <a:pt x="5643650" y="254052"/>
                  <a:pt x="5674202" y="338554"/>
                </a:cubicBezTo>
                <a:cubicBezTo>
                  <a:pt x="5466881" y="412957"/>
                  <a:pt x="5300040" y="286508"/>
                  <a:pt x="4993298" y="338554"/>
                </a:cubicBezTo>
                <a:cubicBezTo>
                  <a:pt x="4686556" y="390600"/>
                  <a:pt x="4718228" y="323774"/>
                  <a:pt x="4482620" y="338554"/>
                </a:cubicBezTo>
                <a:cubicBezTo>
                  <a:pt x="4247012" y="353334"/>
                  <a:pt x="4039973" y="296096"/>
                  <a:pt x="3858457" y="338554"/>
                </a:cubicBezTo>
                <a:cubicBezTo>
                  <a:pt x="3676941" y="381012"/>
                  <a:pt x="3332757" y="305533"/>
                  <a:pt x="3177553" y="338554"/>
                </a:cubicBezTo>
                <a:cubicBezTo>
                  <a:pt x="3022349" y="371575"/>
                  <a:pt x="2807144" y="300131"/>
                  <a:pt x="2496649" y="338554"/>
                </a:cubicBezTo>
                <a:cubicBezTo>
                  <a:pt x="2186154" y="376977"/>
                  <a:pt x="2082677" y="330771"/>
                  <a:pt x="1815745" y="338554"/>
                </a:cubicBezTo>
                <a:cubicBezTo>
                  <a:pt x="1548813" y="346337"/>
                  <a:pt x="1385408" y="337020"/>
                  <a:pt x="1191582" y="338554"/>
                </a:cubicBezTo>
                <a:cubicBezTo>
                  <a:pt x="997756" y="340088"/>
                  <a:pt x="836470" y="311490"/>
                  <a:pt x="680904" y="338554"/>
                </a:cubicBezTo>
                <a:cubicBezTo>
                  <a:pt x="525338" y="365618"/>
                  <a:pt x="313020" y="262792"/>
                  <a:pt x="0" y="338554"/>
                </a:cubicBezTo>
                <a:cubicBezTo>
                  <a:pt x="-22190" y="173785"/>
                  <a:pt x="11439" y="81127"/>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O U T D O </a:t>
            </a:r>
            <a:r>
              <a:rPr lang="en-US" sz="1600" dirty="0" err="1">
                <a:solidFill>
                  <a:schemeClr val="bg1"/>
                </a:solidFill>
                <a:latin typeface="Calibri Light"/>
                <a:cs typeface="Calibri Light"/>
              </a:rPr>
              <a:t>O</a:t>
            </a:r>
            <a:r>
              <a:rPr lang="en-US" sz="1600" dirty="0">
                <a:solidFill>
                  <a:schemeClr val="bg1"/>
                </a:solidFill>
                <a:latin typeface="Calibri Light"/>
                <a:cs typeface="Calibri Light"/>
              </a:rPr>
              <a:t> R   C R Y S T A L   Q U E S T </a:t>
            </a:r>
            <a:endParaRPr lang="en-US" sz="1600" dirty="0">
              <a:solidFill>
                <a:schemeClr val="bg1"/>
              </a:solidFill>
            </a:endParaRPr>
          </a:p>
        </p:txBody>
      </p:sp>
      <p:sp>
        <p:nvSpPr>
          <p:cNvPr id="10" name="TextBox 9">
            <a:extLst>
              <a:ext uri="{FF2B5EF4-FFF2-40B4-BE49-F238E27FC236}">
                <a16:creationId xmlns:a16="http://schemas.microsoft.com/office/drawing/2014/main" id="{D4040D77-E0BA-45D9-BB53-37D08787F36B}"/>
              </a:ext>
            </a:extLst>
          </p:cNvPr>
          <p:cNvSpPr txBox="1"/>
          <p:nvPr/>
        </p:nvSpPr>
        <p:spPr>
          <a:xfrm>
            <a:off x="6174753" y="1141921"/>
            <a:ext cx="5704389" cy="3308598"/>
          </a:xfrm>
          <a:custGeom>
            <a:avLst/>
            <a:gdLst>
              <a:gd name="connsiteX0" fmla="*/ 0 w 5704389"/>
              <a:gd name="connsiteY0" fmla="*/ 0 h 3308598"/>
              <a:gd name="connsiteX1" fmla="*/ 399307 w 5704389"/>
              <a:gd name="connsiteY1" fmla="*/ 0 h 3308598"/>
              <a:gd name="connsiteX2" fmla="*/ 855658 w 5704389"/>
              <a:gd name="connsiteY2" fmla="*/ 0 h 3308598"/>
              <a:gd name="connsiteX3" fmla="*/ 1369053 w 5704389"/>
              <a:gd name="connsiteY3" fmla="*/ 0 h 3308598"/>
              <a:gd name="connsiteX4" fmla="*/ 1825404 w 5704389"/>
              <a:gd name="connsiteY4" fmla="*/ 0 h 3308598"/>
              <a:gd name="connsiteX5" fmla="*/ 2509931 w 5704389"/>
              <a:gd name="connsiteY5" fmla="*/ 0 h 3308598"/>
              <a:gd name="connsiteX6" fmla="*/ 2909238 w 5704389"/>
              <a:gd name="connsiteY6" fmla="*/ 0 h 3308598"/>
              <a:gd name="connsiteX7" fmla="*/ 3365590 w 5704389"/>
              <a:gd name="connsiteY7" fmla="*/ 0 h 3308598"/>
              <a:gd name="connsiteX8" fmla="*/ 3993072 w 5704389"/>
              <a:gd name="connsiteY8" fmla="*/ 0 h 3308598"/>
              <a:gd name="connsiteX9" fmla="*/ 4620555 w 5704389"/>
              <a:gd name="connsiteY9" fmla="*/ 0 h 3308598"/>
              <a:gd name="connsiteX10" fmla="*/ 5019862 w 5704389"/>
              <a:gd name="connsiteY10" fmla="*/ 0 h 3308598"/>
              <a:gd name="connsiteX11" fmla="*/ 5704389 w 5704389"/>
              <a:gd name="connsiteY11" fmla="*/ 0 h 3308598"/>
              <a:gd name="connsiteX12" fmla="*/ 5704389 w 5704389"/>
              <a:gd name="connsiteY12" fmla="*/ 518347 h 3308598"/>
              <a:gd name="connsiteX13" fmla="*/ 5704389 w 5704389"/>
              <a:gd name="connsiteY13" fmla="*/ 1135952 h 3308598"/>
              <a:gd name="connsiteX14" fmla="*/ 5704389 w 5704389"/>
              <a:gd name="connsiteY14" fmla="*/ 1621213 h 3308598"/>
              <a:gd name="connsiteX15" fmla="*/ 5704389 w 5704389"/>
              <a:gd name="connsiteY15" fmla="*/ 2172646 h 3308598"/>
              <a:gd name="connsiteX16" fmla="*/ 5704389 w 5704389"/>
              <a:gd name="connsiteY16" fmla="*/ 2790251 h 3308598"/>
              <a:gd name="connsiteX17" fmla="*/ 5704389 w 5704389"/>
              <a:gd name="connsiteY17" fmla="*/ 3308598 h 3308598"/>
              <a:gd name="connsiteX18" fmla="*/ 5076906 w 5704389"/>
              <a:gd name="connsiteY18" fmla="*/ 3308598 h 3308598"/>
              <a:gd name="connsiteX19" fmla="*/ 4506467 w 5704389"/>
              <a:gd name="connsiteY19" fmla="*/ 3308598 h 3308598"/>
              <a:gd name="connsiteX20" fmla="*/ 3821941 w 5704389"/>
              <a:gd name="connsiteY20" fmla="*/ 3308598 h 3308598"/>
              <a:gd name="connsiteX21" fmla="*/ 3422633 w 5704389"/>
              <a:gd name="connsiteY21" fmla="*/ 3308598 h 3308598"/>
              <a:gd name="connsiteX22" fmla="*/ 2852195 w 5704389"/>
              <a:gd name="connsiteY22" fmla="*/ 3308598 h 3308598"/>
              <a:gd name="connsiteX23" fmla="*/ 2224712 w 5704389"/>
              <a:gd name="connsiteY23" fmla="*/ 3308598 h 3308598"/>
              <a:gd name="connsiteX24" fmla="*/ 1597229 w 5704389"/>
              <a:gd name="connsiteY24" fmla="*/ 3308598 h 3308598"/>
              <a:gd name="connsiteX25" fmla="*/ 1026790 w 5704389"/>
              <a:gd name="connsiteY25" fmla="*/ 3308598 h 3308598"/>
              <a:gd name="connsiteX26" fmla="*/ 0 w 5704389"/>
              <a:gd name="connsiteY26" fmla="*/ 3308598 h 3308598"/>
              <a:gd name="connsiteX27" fmla="*/ 0 w 5704389"/>
              <a:gd name="connsiteY27" fmla="*/ 2823337 h 3308598"/>
              <a:gd name="connsiteX28" fmla="*/ 0 w 5704389"/>
              <a:gd name="connsiteY28" fmla="*/ 2271904 h 3308598"/>
              <a:gd name="connsiteX29" fmla="*/ 0 w 5704389"/>
              <a:gd name="connsiteY29" fmla="*/ 1786643 h 3308598"/>
              <a:gd name="connsiteX30" fmla="*/ 0 w 5704389"/>
              <a:gd name="connsiteY30" fmla="*/ 1202124 h 3308598"/>
              <a:gd name="connsiteX31" fmla="*/ 0 w 5704389"/>
              <a:gd name="connsiteY31" fmla="*/ 683777 h 3308598"/>
              <a:gd name="connsiteX32" fmla="*/ 0 w 5704389"/>
              <a:gd name="connsiteY32" fmla="*/ 0 h 330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4389" h="3308598" fill="none" extrusionOk="0">
                <a:moveTo>
                  <a:pt x="0" y="0"/>
                </a:moveTo>
                <a:cubicBezTo>
                  <a:pt x="183570" y="-10920"/>
                  <a:pt x="282840" y="30593"/>
                  <a:pt x="399307" y="0"/>
                </a:cubicBezTo>
                <a:cubicBezTo>
                  <a:pt x="515774" y="-30593"/>
                  <a:pt x="651933" y="45240"/>
                  <a:pt x="855658" y="0"/>
                </a:cubicBezTo>
                <a:cubicBezTo>
                  <a:pt x="1059383" y="-45240"/>
                  <a:pt x="1213234" y="48563"/>
                  <a:pt x="1369053" y="0"/>
                </a:cubicBezTo>
                <a:cubicBezTo>
                  <a:pt x="1524873" y="-48563"/>
                  <a:pt x="1640452" y="42775"/>
                  <a:pt x="1825404" y="0"/>
                </a:cubicBezTo>
                <a:cubicBezTo>
                  <a:pt x="2010356" y="-42775"/>
                  <a:pt x="2200583" y="1246"/>
                  <a:pt x="2509931" y="0"/>
                </a:cubicBezTo>
                <a:cubicBezTo>
                  <a:pt x="2819279" y="-1246"/>
                  <a:pt x="2738830" y="1808"/>
                  <a:pt x="2909238" y="0"/>
                </a:cubicBezTo>
                <a:cubicBezTo>
                  <a:pt x="3079646" y="-1808"/>
                  <a:pt x="3258519" y="15309"/>
                  <a:pt x="3365590" y="0"/>
                </a:cubicBezTo>
                <a:cubicBezTo>
                  <a:pt x="3472661" y="-15309"/>
                  <a:pt x="3795045" y="4949"/>
                  <a:pt x="3993072" y="0"/>
                </a:cubicBezTo>
                <a:cubicBezTo>
                  <a:pt x="4191099" y="-4949"/>
                  <a:pt x="4464047" y="8519"/>
                  <a:pt x="4620555" y="0"/>
                </a:cubicBezTo>
                <a:cubicBezTo>
                  <a:pt x="4777063" y="-8519"/>
                  <a:pt x="4886499" y="38462"/>
                  <a:pt x="5019862" y="0"/>
                </a:cubicBezTo>
                <a:cubicBezTo>
                  <a:pt x="5153225" y="-38462"/>
                  <a:pt x="5413737" y="76879"/>
                  <a:pt x="5704389" y="0"/>
                </a:cubicBezTo>
                <a:cubicBezTo>
                  <a:pt x="5717479" y="197576"/>
                  <a:pt x="5651725" y="348051"/>
                  <a:pt x="5704389" y="518347"/>
                </a:cubicBezTo>
                <a:cubicBezTo>
                  <a:pt x="5757053" y="688643"/>
                  <a:pt x="5654666" y="1004792"/>
                  <a:pt x="5704389" y="1135952"/>
                </a:cubicBezTo>
                <a:cubicBezTo>
                  <a:pt x="5754112" y="1267112"/>
                  <a:pt x="5672180" y="1469044"/>
                  <a:pt x="5704389" y="1621213"/>
                </a:cubicBezTo>
                <a:cubicBezTo>
                  <a:pt x="5736598" y="1773382"/>
                  <a:pt x="5659147" y="1926628"/>
                  <a:pt x="5704389" y="2172646"/>
                </a:cubicBezTo>
                <a:cubicBezTo>
                  <a:pt x="5749631" y="2418664"/>
                  <a:pt x="5673426" y="2585231"/>
                  <a:pt x="5704389" y="2790251"/>
                </a:cubicBezTo>
                <a:cubicBezTo>
                  <a:pt x="5735352" y="2995272"/>
                  <a:pt x="5667856" y="3135317"/>
                  <a:pt x="5704389" y="3308598"/>
                </a:cubicBezTo>
                <a:cubicBezTo>
                  <a:pt x="5436834" y="3372004"/>
                  <a:pt x="5343293" y="3253606"/>
                  <a:pt x="5076906" y="3308598"/>
                </a:cubicBezTo>
                <a:cubicBezTo>
                  <a:pt x="4810519" y="3363590"/>
                  <a:pt x="4657653" y="3279999"/>
                  <a:pt x="4506467" y="3308598"/>
                </a:cubicBezTo>
                <a:cubicBezTo>
                  <a:pt x="4355281" y="3337197"/>
                  <a:pt x="3979271" y="3279699"/>
                  <a:pt x="3821941" y="3308598"/>
                </a:cubicBezTo>
                <a:cubicBezTo>
                  <a:pt x="3664611" y="3337497"/>
                  <a:pt x="3615180" y="3308374"/>
                  <a:pt x="3422633" y="3308598"/>
                </a:cubicBezTo>
                <a:cubicBezTo>
                  <a:pt x="3230086" y="3308822"/>
                  <a:pt x="3024512" y="3271661"/>
                  <a:pt x="2852195" y="3308598"/>
                </a:cubicBezTo>
                <a:cubicBezTo>
                  <a:pt x="2679878" y="3345535"/>
                  <a:pt x="2364376" y="3278213"/>
                  <a:pt x="2224712" y="3308598"/>
                </a:cubicBezTo>
                <a:cubicBezTo>
                  <a:pt x="2085048" y="3338983"/>
                  <a:pt x="1727649" y="3259193"/>
                  <a:pt x="1597229" y="3308598"/>
                </a:cubicBezTo>
                <a:cubicBezTo>
                  <a:pt x="1466809" y="3358003"/>
                  <a:pt x="1224187" y="3307813"/>
                  <a:pt x="1026790" y="3308598"/>
                </a:cubicBezTo>
                <a:cubicBezTo>
                  <a:pt x="829393" y="3309383"/>
                  <a:pt x="490388" y="3306893"/>
                  <a:pt x="0" y="3308598"/>
                </a:cubicBezTo>
                <a:cubicBezTo>
                  <a:pt x="-56842" y="3180265"/>
                  <a:pt x="56780" y="3033952"/>
                  <a:pt x="0" y="2823337"/>
                </a:cubicBezTo>
                <a:cubicBezTo>
                  <a:pt x="-56780" y="2612722"/>
                  <a:pt x="56007" y="2473218"/>
                  <a:pt x="0" y="2271904"/>
                </a:cubicBezTo>
                <a:cubicBezTo>
                  <a:pt x="-56007" y="2070590"/>
                  <a:pt x="49903" y="2023924"/>
                  <a:pt x="0" y="1786643"/>
                </a:cubicBezTo>
                <a:cubicBezTo>
                  <a:pt x="-49903" y="1549362"/>
                  <a:pt x="32716" y="1443385"/>
                  <a:pt x="0" y="1202124"/>
                </a:cubicBezTo>
                <a:cubicBezTo>
                  <a:pt x="-32716" y="960863"/>
                  <a:pt x="21668" y="857325"/>
                  <a:pt x="0" y="683777"/>
                </a:cubicBezTo>
                <a:cubicBezTo>
                  <a:pt x="-21668" y="510229"/>
                  <a:pt x="21454" y="314411"/>
                  <a:pt x="0" y="0"/>
                </a:cubicBezTo>
                <a:close/>
              </a:path>
              <a:path w="5704389" h="3308598" stroke="0" extrusionOk="0">
                <a:moveTo>
                  <a:pt x="0" y="0"/>
                </a:moveTo>
                <a:cubicBezTo>
                  <a:pt x="127429" y="-16811"/>
                  <a:pt x="290873" y="65333"/>
                  <a:pt x="570439" y="0"/>
                </a:cubicBezTo>
                <a:cubicBezTo>
                  <a:pt x="850005" y="-65333"/>
                  <a:pt x="858711" y="21341"/>
                  <a:pt x="1026790" y="0"/>
                </a:cubicBezTo>
                <a:cubicBezTo>
                  <a:pt x="1194869" y="-21341"/>
                  <a:pt x="1348774" y="14183"/>
                  <a:pt x="1540185" y="0"/>
                </a:cubicBezTo>
                <a:cubicBezTo>
                  <a:pt x="1731597" y="-14183"/>
                  <a:pt x="1924052" y="23396"/>
                  <a:pt x="2167668" y="0"/>
                </a:cubicBezTo>
                <a:cubicBezTo>
                  <a:pt x="2411284" y="-23396"/>
                  <a:pt x="2524995" y="15552"/>
                  <a:pt x="2681063" y="0"/>
                </a:cubicBezTo>
                <a:cubicBezTo>
                  <a:pt x="2837132" y="-15552"/>
                  <a:pt x="3048060" y="51820"/>
                  <a:pt x="3365590" y="0"/>
                </a:cubicBezTo>
                <a:cubicBezTo>
                  <a:pt x="3683120" y="-51820"/>
                  <a:pt x="3677948" y="53878"/>
                  <a:pt x="3936028" y="0"/>
                </a:cubicBezTo>
                <a:cubicBezTo>
                  <a:pt x="4194108" y="-53878"/>
                  <a:pt x="4369382" y="21374"/>
                  <a:pt x="4620555" y="0"/>
                </a:cubicBezTo>
                <a:cubicBezTo>
                  <a:pt x="4871728" y="-21374"/>
                  <a:pt x="5210987" y="110759"/>
                  <a:pt x="5704389" y="0"/>
                </a:cubicBezTo>
                <a:cubicBezTo>
                  <a:pt x="5739098" y="141875"/>
                  <a:pt x="5662733" y="362854"/>
                  <a:pt x="5704389" y="518347"/>
                </a:cubicBezTo>
                <a:cubicBezTo>
                  <a:pt x="5746045" y="673840"/>
                  <a:pt x="5648432" y="951733"/>
                  <a:pt x="5704389" y="1102866"/>
                </a:cubicBezTo>
                <a:cubicBezTo>
                  <a:pt x="5760346" y="1253999"/>
                  <a:pt x="5645678" y="1492625"/>
                  <a:pt x="5704389" y="1720471"/>
                </a:cubicBezTo>
                <a:cubicBezTo>
                  <a:pt x="5763100" y="1948318"/>
                  <a:pt x="5691031" y="2049087"/>
                  <a:pt x="5704389" y="2271904"/>
                </a:cubicBezTo>
                <a:cubicBezTo>
                  <a:pt x="5717747" y="2494721"/>
                  <a:pt x="5699551" y="2572560"/>
                  <a:pt x="5704389" y="2724079"/>
                </a:cubicBezTo>
                <a:cubicBezTo>
                  <a:pt x="5709227" y="2875599"/>
                  <a:pt x="5674843" y="3172520"/>
                  <a:pt x="5704389" y="3308598"/>
                </a:cubicBezTo>
                <a:cubicBezTo>
                  <a:pt x="5374699" y="3357397"/>
                  <a:pt x="5360258" y="3299470"/>
                  <a:pt x="5019862" y="3308598"/>
                </a:cubicBezTo>
                <a:cubicBezTo>
                  <a:pt x="4679466" y="3317726"/>
                  <a:pt x="4703412" y="3270274"/>
                  <a:pt x="4620555" y="3308598"/>
                </a:cubicBezTo>
                <a:cubicBezTo>
                  <a:pt x="4537698" y="3346922"/>
                  <a:pt x="4361375" y="3270146"/>
                  <a:pt x="4164204" y="3308598"/>
                </a:cubicBezTo>
                <a:cubicBezTo>
                  <a:pt x="3967033" y="3347050"/>
                  <a:pt x="3846764" y="3257485"/>
                  <a:pt x="3650809" y="3308598"/>
                </a:cubicBezTo>
                <a:cubicBezTo>
                  <a:pt x="3454855" y="3359711"/>
                  <a:pt x="3193801" y="3299486"/>
                  <a:pt x="3023326" y="3308598"/>
                </a:cubicBezTo>
                <a:cubicBezTo>
                  <a:pt x="2852851" y="3317710"/>
                  <a:pt x="2692045" y="3306685"/>
                  <a:pt x="2566975" y="3308598"/>
                </a:cubicBezTo>
                <a:cubicBezTo>
                  <a:pt x="2441905" y="3310511"/>
                  <a:pt x="2264897" y="3263304"/>
                  <a:pt x="1996536" y="3308598"/>
                </a:cubicBezTo>
                <a:cubicBezTo>
                  <a:pt x="1728175" y="3353892"/>
                  <a:pt x="1507671" y="3289319"/>
                  <a:pt x="1312009" y="3308598"/>
                </a:cubicBezTo>
                <a:cubicBezTo>
                  <a:pt x="1116347" y="3327877"/>
                  <a:pt x="989961" y="3265007"/>
                  <a:pt x="741571" y="3308598"/>
                </a:cubicBezTo>
                <a:cubicBezTo>
                  <a:pt x="493181" y="3352189"/>
                  <a:pt x="324209" y="3258342"/>
                  <a:pt x="0" y="3308598"/>
                </a:cubicBezTo>
                <a:cubicBezTo>
                  <a:pt x="-23161" y="3046016"/>
                  <a:pt x="28372" y="2917085"/>
                  <a:pt x="0" y="2690993"/>
                </a:cubicBezTo>
                <a:cubicBezTo>
                  <a:pt x="-28372" y="2464902"/>
                  <a:pt x="12460" y="2227886"/>
                  <a:pt x="0" y="2106474"/>
                </a:cubicBezTo>
                <a:cubicBezTo>
                  <a:pt x="-12460" y="1985062"/>
                  <a:pt x="52228" y="1857974"/>
                  <a:pt x="0" y="1654299"/>
                </a:cubicBezTo>
                <a:cubicBezTo>
                  <a:pt x="-52228" y="1450625"/>
                  <a:pt x="34521" y="1288078"/>
                  <a:pt x="0" y="1102866"/>
                </a:cubicBezTo>
                <a:cubicBezTo>
                  <a:pt x="-34521" y="917654"/>
                  <a:pt x="19425" y="802295"/>
                  <a:pt x="0" y="617605"/>
                </a:cubicBezTo>
                <a:cubicBezTo>
                  <a:pt x="-19425" y="432915"/>
                  <a:pt x="9480" y="186827"/>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80131021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a:ea typeface="+mn-lt"/>
                <a:cs typeface="Calibri Light"/>
              </a:rPr>
              <a:t>D E S C R I P T I O N:</a:t>
            </a:r>
            <a:endParaRPr lang="en-US" sz="1100" dirty="0">
              <a:solidFill>
                <a:schemeClr val="bg1"/>
              </a:solidFill>
            </a:endParaRPr>
          </a:p>
          <a:p>
            <a:r>
              <a:rPr lang="en-GB" sz="1100" dirty="0">
                <a:solidFill>
                  <a:schemeClr val="bg1"/>
                </a:solidFill>
                <a:latin typeface="Calibri Light"/>
                <a:ea typeface="+mn-lt"/>
                <a:cs typeface="+mn-lt"/>
              </a:rPr>
              <a:t>Crack cryptic clues, take on mental and physical challenges, and travel through fantasy themed zones in our own take on the TV classic Crystal Maze. No Crystal Maze is complete without a Crystal Dome finale! You will need to scramble around for the cash but have you got your wits about you to succeed?  Can you come out the dome a winner? </a:t>
            </a:r>
            <a:endParaRPr lang="en-US" sz="1100" dirty="0">
              <a:solidFill>
                <a:schemeClr val="bg1"/>
              </a:solidFill>
              <a:latin typeface="Calibri Light"/>
              <a:ea typeface="+mn-lt"/>
              <a:cs typeface="+mn-lt"/>
            </a:endParaRPr>
          </a:p>
          <a:p>
            <a:endParaRPr lang="en-GB" sz="1100" dirty="0">
              <a:solidFill>
                <a:schemeClr val="bg1"/>
              </a:solidFill>
              <a:latin typeface="Calibri Light"/>
              <a:ea typeface="+mn-lt"/>
              <a:cs typeface="+mn-lt"/>
            </a:endParaRPr>
          </a:p>
          <a:p>
            <a:r>
              <a:rPr lang="en-GB" sz="1100" dirty="0">
                <a:solidFill>
                  <a:schemeClr val="bg1"/>
                </a:solidFill>
                <a:latin typeface="Calibri Light"/>
                <a:ea typeface="+mn-lt"/>
                <a:cs typeface="+mn-lt"/>
              </a:rPr>
              <a:t>Think crystals, zones, domes and golden tickets! You have one mission, to make it through all four zones of the maze earning as many crystals as you can on your way.</a:t>
            </a:r>
            <a:endParaRPr lang="en-US" sz="1100" dirty="0">
              <a:solidFill>
                <a:schemeClr val="bg1"/>
              </a:solidFill>
              <a:latin typeface="Calibri Light"/>
              <a:ea typeface="+mn-lt"/>
              <a:cs typeface="+mn-lt"/>
            </a:endParaRPr>
          </a:p>
          <a:p>
            <a:endParaRPr lang="en-GB" sz="1100" dirty="0">
              <a:ea typeface="+mn-lt"/>
              <a:cs typeface="+mn-lt"/>
            </a:endParaRPr>
          </a:p>
          <a:p>
            <a:r>
              <a:rPr lang="en-GB" sz="1100" b="1" u="sng" dirty="0">
                <a:solidFill>
                  <a:schemeClr val="bg1"/>
                </a:solidFill>
                <a:latin typeface="Calibri Light"/>
                <a:ea typeface="+mn-lt"/>
                <a:cs typeface="Calibri Light"/>
              </a:rPr>
              <a:t>T E A M   B U I L D I N G   B E N E F I T S:</a:t>
            </a:r>
            <a:endParaRPr lang="en-US" sz="1100" dirty="0">
              <a:solidFill>
                <a:schemeClr val="bg1"/>
              </a:solidFill>
            </a:endParaRPr>
          </a:p>
          <a:p>
            <a:pPr marL="171450" indent="-171450">
              <a:buFont typeface="Arial,Sans-Serif"/>
              <a:buChar char="•"/>
            </a:pPr>
            <a:r>
              <a:rPr lang="en-GB" sz="1100" dirty="0">
                <a:solidFill>
                  <a:schemeClr val="bg1"/>
                </a:solidFill>
                <a:latin typeface="Calibri Light"/>
                <a:ea typeface="+mn-lt"/>
                <a:cs typeface="+mn-lt"/>
              </a:rPr>
              <a:t>Communication, interaction &amp; collaboration</a:t>
            </a:r>
            <a:endParaRPr lang="en-US" sz="1100" dirty="0">
              <a:solidFill>
                <a:schemeClr val="bg1"/>
              </a:solidFill>
              <a:latin typeface="Calibri Light"/>
              <a:ea typeface="+mn-lt"/>
              <a:cs typeface="+mn-lt"/>
            </a:endParaRPr>
          </a:p>
          <a:p>
            <a:pPr marL="171450" indent="-171450">
              <a:buFont typeface="Arial,Sans-Serif"/>
              <a:buChar char="•"/>
            </a:pPr>
            <a:r>
              <a:rPr lang="en-GB" sz="1100" dirty="0">
                <a:solidFill>
                  <a:schemeClr val="bg1"/>
                </a:solidFill>
                <a:latin typeface="Calibri Light"/>
                <a:ea typeface="+mn-lt"/>
                <a:cs typeface="+mn-lt"/>
              </a:rPr>
              <a:t>Problem solving &amp; lateral thinking</a:t>
            </a:r>
            <a:endParaRPr lang="en-US" sz="1100" dirty="0">
              <a:solidFill>
                <a:schemeClr val="bg1"/>
              </a:solidFill>
              <a:latin typeface="Calibri Light"/>
              <a:ea typeface="+mn-lt"/>
              <a:cs typeface="+mn-lt"/>
            </a:endParaRPr>
          </a:p>
          <a:p>
            <a:pPr marL="171450" indent="-171450">
              <a:buFont typeface="Arial,Sans-Serif"/>
              <a:buChar char="•"/>
            </a:pPr>
            <a:r>
              <a:rPr lang="en-GB" sz="1100" dirty="0">
                <a:solidFill>
                  <a:schemeClr val="bg1"/>
                </a:solidFill>
                <a:latin typeface="Calibri Light"/>
                <a:ea typeface="+mn-lt"/>
                <a:cs typeface="+mn-lt"/>
              </a:rPr>
              <a:t>Time management</a:t>
            </a:r>
            <a:endParaRPr lang="en-US" sz="1100" dirty="0">
              <a:solidFill>
                <a:schemeClr val="bg1"/>
              </a:solidFill>
              <a:latin typeface="Calibri Light"/>
              <a:ea typeface="+mn-lt"/>
              <a:cs typeface="+mn-lt"/>
            </a:endParaRPr>
          </a:p>
          <a:p>
            <a:pPr marL="171450" indent="-171450">
              <a:buFont typeface="Arial,Sans-Serif"/>
              <a:buChar char="•"/>
            </a:pPr>
            <a:r>
              <a:rPr lang="en-GB" sz="1100" dirty="0">
                <a:solidFill>
                  <a:schemeClr val="bg1"/>
                </a:solidFill>
                <a:latin typeface="Calibri Light"/>
                <a:ea typeface="+mn-lt"/>
                <a:cs typeface="+mn-lt"/>
              </a:rPr>
              <a:t>Leadership and delegation</a:t>
            </a:r>
            <a:endParaRPr lang="en-US" sz="1100" dirty="0">
              <a:solidFill>
                <a:schemeClr val="bg1"/>
              </a:solidFill>
              <a:latin typeface="Calibri Light"/>
              <a:ea typeface="+mn-lt"/>
              <a:cs typeface="+mn-lt"/>
            </a:endParaRPr>
          </a:p>
          <a:p>
            <a:pPr marL="171450" indent="-171450">
              <a:buFont typeface="Arial,Sans-Serif"/>
              <a:buChar char="•"/>
            </a:pPr>
            <a:r>
              <a:rPr lang="en-GB" sz="1100" dirty="0">
                <a:solidFill>
                  <a:schemeClr val="bg1"/>
                </a:solidFill>
                <a:latin typeface="Calibri Light"/>
                <a:ea typeface="+mn-lt"/>
                <a:cs typeface="+mn-lt"/>
              </a:rPr>
              <a:t>Encouraging competition</a:t>
            </a:r>
            <a:endParaRPr lang="en-GB" sz="1100" dirty="0">
              <a:solidFill>
                <a:schemeClr val="bg1"/>
              </a:solidFill>
              <a:latin typeface="Calibri Light"/>
              <a:cs typeface="Calibri Light"/>
            </a:endParaRPr>
          </a:p>
          <a:p>
            <a:pPr marL="171450" indent="-171450">
              <a:buFont typeface="Arial,Sans-Serif"/>
              <a:buChar char="•"/>
            </a:pPr>
            <a:endParaRPr lang="en-GB" sz="1100" b="1" dirty="0">
              <a:solidFill>
                <a:schemeClr val="bg1"/>
              </a:solidFill>
              <a:latin typeface="Calibri Light"/>
              <a:cs typeface="Calibri Light"/>
            </a:endParaRPr>
          </a:p>
          <a:p>
            <a:r>
              <a:rPr lang="en-GB" sz="1100" b="1" u="sng" dirty="0">
                <a:solidFill>
                  <a:schemeClr val="bg1"/>
                </a:solidFill>
                <a:latin typeface="Calibri Light"/>
                <a:ea typeface="+mn-lt"/>
                <a:cs typeface="Calibri Light"/>
              </a:rPr>
              <a:t>D U R A T I O N:</a:t>
            </a:r>
            <a:endParaRPr lang="en-GB" sz="1100" dirty="0">
              <a:solidFill>
                <a:schemeClr val="bg1"/>
              </a:solidFill>
            </a:endParaRPr>
          </a:p>
          <a:p>
            <a:r>
              <a:rPr lang="en-GB" sz="1100" dirty="0">
                <a:solidFill>
                  <a:schemeClr val="bg1"/>
                </a:solidFill>
                <a:latin typeface="Calibri Light"/>
                <a:ea typeface="+mn-lt"/>
                <a:cs typeface="+mn-lt"/>
              </a:rPr>
              <a:t>For this activity we would suggest a running time of 2.5 - 3 hours.</a:t>
            </a:r>
            <a:endParaRPr lang="en-US" sz="1100" dirty="0">
              <a:solidFill>
                <a:schemeClr val="bg1"/>
              </a:solidFill>
              <a:latin typeface="Calibri Light"/>
              <a:ea typeface="+mn-lt"/>
              <a:cs typeface="+mn-lt"/>
            </a:endParaRPr>
          </a:p>
          <a:p>
            <a:pPr marL="285750" indent="-285750">
              <a:buFont typeface="Arial"/>
              <a:buChar char="•"/>
            </a:pPr>
            <a:endParaRPr lang="en-GB" sz="1100" b="1" dirty="0">
              <a:solidFill>
                <a:schemeClr val="bg1"/>
              </a:solidFill>
              <a:latin typeface="Calibri Light"/>
              <a:ea typeface="+mn-lt"/>
              <a:cs typeface="+mn-lt"/>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Calibri Light"/>
                <a:cs typeface="Calibri Light"/>
              </a:rPr>
              <a:t>OUTDOOR TEAM BUILDING OPTIONS</a:t>
            </a:r>
            <a:endParaRPr lang="en-US" dirty="0">
              <a:solidFill>
                <a:schemeClr val="bg1"/>
              </a:solidFill>
            </a:endParaRPr>
          </a:p>
        </p:txBody>
      </p:sp>
      <p:pic>
        <p:nvPicPr>
          <p:cNvPr id="17" name="Picture 7" descr="A picture containing drawing, sign, mug&#10;&#10;Description generated with very high confidence">
            <a:extLst>
              <a:ext uri="{FF2B5EF4-FFF2-40B4-BE49-F238E27FC236}">
                <a16:creationId xmlns:a16="http://schemas.microsoft.com/office/drawing/2014/main" id="{B8032DB2-D25E-4F08-B7D1-D5D99396FA08}"/>
              </a:ext>
            </a:extLst>
          </p:cNvPr>
          <p:cNvPicPr>
            <a:picLocks noChangeAspect="1"/>
          </p:cNvPicPr>
          <p:nvPr/>
        </p:nvPicPr>
        <p:blipFill>
          <a:blip r:embed="rId3"/>
          <a:stretch>
            <a:fillRect/>
          </a:stretch>
        </p:blipFill>
        <p:spPr>
          <a:xfrm>
            <a:off x="285475" y="6456880"/>
            <a:ext cx="949990" cy="302709"/>
          </a:xfrm>
          <a:prstGeom prst="rect">
            <a:avLst/>
          </a:prstGeom>
        </p:spPr>
      </p:pic>
      <p:sp>
        <p:nvSpPr>
          <p:cNvPr id="12" name="TextBox 11">
            <a:extLst>
              <a:ext uri="{FF2B5EF4-FFF2-40B4-BE49-F238E27FC236}">
                <a16:creationId xmlns:a16="http://schemas.microsoft.com/office/drawing/2014/main" id="{87778F0B-9931-41F2-83B5-419EB4DA58F3}"/>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www.actiondays.co.uk</a:t>
            </a:r>
            <a:endParaRPr lang="en-US" sz="1400">
              <a:solidFill>
                <a:schemeClr val="bg1"/>
              </a:solidFill>
              <a:latin typeface="Calibri Light"/>
            </a:endParaRPr>
          </a:p>
        </p:txBody>
      </p:sp>
      <p:sp>
        <p:nvSpPr>
          <p:cNvPr id="14" name="TextBox 13">
            <a:extLst>
              <a:ext uri="{FF2B5EF4-FFF2-40B4-BE49-F238E27FC236}">
                <a16:creationId xmlns:a16="http://schemas.microsoft.com/office/drawing/2014/main" id="{C0DB76C6-BCB7-47E3-A15C-669214D4B8D6}"/>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cs typeface="Calibri Light"/>
              </a:rPr>
              <a:t>   01773 766 050</a:t>
            </a:r>
          </a:p>
        </p:txBody>
      </p:sp>
      <p:sp>
        <p:nvSpPr>
          <p:cNvPr id="16" name="TextBox 15">
            <a:extLst>
              <a:ext uri="{FF2B5EF4-FFF2-40B4-BE49-F238E27FC236}">
                <a16:creationId xmlns:a16="http://schemas.microsoft.com/office/drawing/2014/main" id="{79975906-8834-441A-B85B-FDBA7B1BA258}"/>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sales@actiondays.co.uk</a:t>
            </a:r>
          </a:p>
        </p:txBody>
      </p:sp>
      <p:cxnSp>
        <p:nvCxnSpPr>
          <p:cNvPr id="18" name="Straight Arrow Connector 17">
            <a:extLst>
              <a:ext uri="{FF2B5EF4-FFF2-40B4-BE49-F238E27FC236}">
                <a16:creationId xmlns:a16="http://schemas.microsoft.com/office/drawing/2014/main" id="{1FD3E85B-69FD-41A1-B845-B871B8E19940}"/>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4AA4DF-5450-44F5-87EE-31A6775A45A7}"/>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Picture 5" descr="A picture containing outdoor, person, grass, frisbee&#10;&#10;Description generated with very high confidence">
            <a:extLst>
              <a:ext uri="{FF2B5EF4-FFF2-40B4-BE49-F238E27FC236}">
                <a16:creationId xmlns:a16="http://schemas.microsoft.com/office/drawing/2014/main" id="{CE2BA04B-5E48-4A81-B2C0-78DC6CCEC0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3537" y="4953267"/>
            <a:ext cx="1498922" cy="1200763"/>
          </a:xfrm>
          <a:prstGeom prst="rect">
            <a:avLst/>
          </a:prstGeom>
          <a:ln>
            <a:noFill/>
          </a:ln>
        </p:spPr>
      </p:pic>
      <p:pic>
        <p:nvPicPr>
          <p:cNvPr id="21" name="Picture 7">
            <a:extLst>
              <a:ext uri="{FF2B5EF4-FFF2-40B4-BE49-F238E27FC236}">
                <a16:creationId xmlns:a16="http://schemas.microsoft.com/office/drawing/2014/main" id="{29B79C77-B308-4B27-84FC-DC4265F9EB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360" y="4952471"/>
            <a:ext cx="1778644" cy="1202354"/>
          </a:xfrm>
          <a:prstGeom prst="rect">
            <a:avLst/>
          </a:prstGeom>
          <a:ln w="12700">
            <a:noFill/>
          </a:ln>
        </p:spPr>
      </p:pic>
      <p:pic>
        <p:nvPicPr>
          <p:cNvPr id="22" name="Picture 9">
            <a:extLst>
              <a:ext uri="{FF2B5EF4-FFF2-40B4-BE49-F238E27FC236}">
                <a16:creationId xmlns:a16="http://schemas.microsoft.com/office/drawing/2014/main" id="{1901F718-2BED-4F68-A7CE-B002F28AB0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3993" y="4952492"/>
            <a:ext cx="1817226" cy="1202311"/>
          </a:xfrm>
          <a:prstGeom prst="rect">
            <a:avLst/>
          </a:prstGeom>
        </p:spPr>
      </p:pic>
      <p:pic>
        <p:nvPicPr>
          <p:cNvPr id="23" name="Picture 10" descr="A picture containing grass, sitting, engine, table&#10;&#10;Description generated with very high confidence">
            <a:extLst>
              <a:ext uri="{FF2B5EF4-FFF2-40B4-BE49-F238E27FC236}">
                <a16:creationId xmlns:a16="http://schemas.microsoft.com/office/drawing/2014/main" id="{8131881B-1638-487A-A466-FE5084A8EA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27303" y="4957112"/>
            <a:ext cx="1817226" cy="1196918"/>
          </a:xfrm>
          <a:prstGeom prst="rect">
            <a:avLst/>
          </a:prstGeom>
        </p:spPr>
      </p:pic>
      <p:pic>
        <p:nvPicPr>
          <p:cNvPr id="24" name="Picture 11" descr="A group of people standing in the grass&#10;&#10;Description generated with very high confidence">
            <a:extLst>
              <a:ext uri="{FF2B5EF4-FFF2-40B4-BE49-F238E27FC236}">
                <a16:creationId xmlns:a16="http://schemas.microsoft.com/office/drawing/2014/main" id="{2A9FAA4A-4514-4AFD-B618-3004D1140E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8721" y="4935616"/>
            <a:ext cx="1788289" cy="1201328"/>
          </a:xfrm>
          <a:prstGeom prst="rect">
            <a:avLst/>
          </a:prstGeom>
        </p:spPr>
      </p:pic>
      <p:pic>
        <p:nvPicPr>
          <p:cNvPr id="26" name="Picture 15" descr="A group of people wearing costumes&#10;&#10;Description generated with high confidence">
            <a:extLst>
              <a:ext uri="{FF2B5EF4-FFF2-40B4-BE49-F238E27FC236}">
                <a16:creationId xmlns:a16="http://schemas.microsoft.com/office/drawing/2014/main" id="{6C02BF17-A64B-40A0-AAE3-F3DEBF2FE7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88543" y="4935614"/>
            <a:ext cx="1817226" cy="1201331"/>
          </a:xfrm>
          <a:prstGeom prst="rect">
            <a:avLst/>
          </a:prstGeom>
        </p:spPr>
      </p:pic>
    </p:spTree>
    <p:custDataLst>
      <p:tags r:id="rId1"/>
    </p:custDataLst>
    <p:extLst>
      <p:ext uri="{BB962C8B-B14F-4D97-AF65-F5344CB8AC3E}">
        <p14:creationId xmlns:p14="http://schemas.microsoft.com/office/powerpoint/2010/main" val="234882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5977930" y="907762"/>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310588" y="657032"/>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L O C K   B O X   C H A L </a:t>
            </a:r>
            <a:r>
              <a:rPr lang="en-US" sz="1600" dirty="0" err="1">
                <a:solidFill>
                  <a:schemeClr val="bg1"/>
                </a:solidFill>
                <a:latin typeface="Calibri Light"/>
                <a:cs typeface="Calibri Light"/>
              </a:rPr>
              <a:t>L</a:t>
            </a:r>
            <a:r>
              <a:rPr lang="en-US" sz="1600" dirty="0">
                <a:solidFill>
                  <a:schemeClr val="bg1"/>
                </a:solidFill>
                <a:latin typeface="Calibri Light"/>
                <a:cs typeface="Calibri Light"/>
              </a:rPr>
              <a:t> E N G E</a:t>
            </a:r>
            <a:endParaRPr lang="en-US" sz="1600" dirty="0">
              <a:solidFill>
                <a:schemeClr val="bg1"/>
              </a:solidFill>
            </a:endParaRPr>
          </a:p>
        </p:txBody>
      </p:sp>
      <p:sp>
        <p:nvSpPr>
          <p:cNvPr id="2" name="TextBox 1">
            <a:extLst>
              <a:ext uri="{FF2B5EF4-FFF2-40B4-BE49-F238E27FC236}">
                <a16:creationId xmlns:a16="http://schemas.microsoft.com/office/drawing/2014/main" id="{181B39B4-4469-4CF5-ADA4-FA94BB336B25}"/>
              </a:ext>
            </a:extLst>
          </p:cNvPr>
          <p:cNvSpPr txBox="1"/>
          <p:nvPr/>
        </p:nvSpPr>
        <p:spPr>
          <a:xfrm>
            <a:off x="312972" y="1123993"/>
            <a:ext cx="5472895" cy="3308598"/>
          </a:xfrm>
          <a:custGeom>
            <a:avLst/>
            <a:gdLst>
              <a:gd name="connsiteX0" fmla="*/ 0 w 5472895"/>
              <a:gd name="connsiteY0" fmla="*/ 0 h 3308598"/>
              <a:gd name="connsiteX1" fmla="*/ 602018 w 5472895"/>
              <a:gd name="connsiteY1" fmla="*/ 0 h 3308598"/>
              <a:gd name="connsiteX2" fmla="*/ 985121 w 5472895"/>
              <a:gd name="connsiteY2" fmla="*/ 0 h 3308598"/>
              <a:gd name="connsiteX3" fmla="*/ 1587140 w 5472895"/>
              <a:gd name="connsiteY3" fmla="*/ 0 h 3308598"/>
              <a:gd name="connsiteX4" fmla="*/ 2024971 w 5472895"/>
              <a:gd name="connsiteY4" fmla="*/ 0 h 3308598"/>
              <a:gd name="connsiteX5" fmla="*/ 2572261 w 5472895"/>
              <a:gd name="connsiteY5" fmla="*/ 0 h 3308598"/>
              <a:gd name="connsiteX6" fmla="*/ 3064821 w 5472895"/>
              <a:gd name="connsiteY6" fmla="*/ 0 h 3308598"/>
              <a:gd name="connsiteX7" fmla="*/ 3447924 w 5472895"/>
              <a:gd name="connsiteY7" fmla="*/ 0 h 3308598"/>
              <a:gd name="connsiteX8" fmla="*/ 3995213 w 5472895"/>
              <a:gd name="connsiteY8" fmla="*/ 0 h 3308598"/>
              <a:gd name="connsiteX9" fmla="*/ 4487774 w 5472895"/>
              <a:gd name="connsiteY9" fmla="*/ 0 h 3308598"/>
              <a:gd name="connsiteX10" fmla="*/ 4980334 w 5472895"/>
              <a:gd name="connsiteY10" fmla="*/ 0 h 3308598"/>
              <a:gd name="connsiteX11" fmla="*/ 5472895 w 5472895"/>
              <a:gd name="connsiteY11" fmla="*/ 0 h 3308598"/>
              <a:gd name="connsiteX12" fmla="*/ 5472895 w 5472895"/>
              <a:gd name="connsiteY12" fmla="*/ 452175 h 3308598"/>
              <a:gd name="connsiteX13" fmla="*/ 5472895 w 5472895"/>
              <a:gd name="connsiteY13" fmla="*/ 1069780 h 3308598"/>
              <a:gd name="connsiteX14" fmla="*/ 5472895 w 5472895"/>
              <a:gd name="connsiteY14" fmla="*/ 1521955 h 3308598"/>
              <a:gd name="connsiteX15" fmla="*/ 5472895 w 5472895"/>
              <a:gd name="connsiteY15" fmla="*/ 1974130 h 3308598"/>
              <a:gd name="connsiteX16" fmla="*/ 5472895 w 5472895"/>
              <a:gd name="connsiteY16" fmla="*/ 2591735 h 3308598"/>
              <a:gd name="connsiteX17" fmla="*/ 5472895 w 5472895"/>
              <a:gd name="connsiteY17" fmla="*/ 3308598 h 3308598"/>
              <a:gd name="connsiteX18" fmla="*/ 4925606 w 5472895"/>
              <a:gd name="connsiteY18" fmla="*/ 3308598 h 3308598"/>
              <a:gd name="connsiteX19" fmla="*/ 4323587 w 5472895"/>
              <a:gd name="connsiteY19" fmla="*/ 3308598 h 3308598"/>
              <a:gd name="connsiteX20" fmla="*/ 3721569 w 5472895"/>
              <a:gd name="connsiteY20" fmla="*/ 3308598 h 3308598"/>
              <a:gd name="connsiteX21" fmla="*/ 3119550 w 5472895"/>
              <a:gd name="connsiteY21" fmla="*/ 3308598 h 3308598"/>
              <a:gd name="connsiteX22" fmla="*/ 2626990 w 5472895"/>
              <a:gd name="connsiteY22" fmla="*/ 3308598 h 3308598"/>
              <a:gd name="connsiteX23" fmla="*/ 2243887 w 5472895"/>
              <a:gd name="connsiteY23" fmla="*/ 3308598 h 3308598"/>
              <a:gd name="connsiteX24" fmla="*/ 1860784 w 5472895"/>
              <a:gd name="connsiteY24" fmla="*/ 3308598 h 3308598"/>
              <a:gd name="connsiteX25" fmla="*/ 1422953 w 5472895"/>
              <a:gd name="connsiteY25" fmla="*/ 3308598 h 3308598"/>
              <a:gd name="connsiteX26" fmla="*/ 985121 w 5472895"/>
              <a:gd name="connsiteY26" fmla="*/ 3308598 h 3308598"/>
              <a:gd name="connsiteX27" fmla="*/ 492561 w 5472895"/>
              <a:gd name="connsiteY27" fmla="*/ 3308598 h 3308598"/>
              <a:gd name="connsiteX28" fmla="*/ 0 w 5472895"/>
              <a:gd name="connsiteY28" fmla="*/ 3308598 h 3308598"/>
              <a:gd name="connsiteX29" fmla="*/ 0 w 5472895"/>
              <a:gd name="connsiteY29" fmla="*/ 2690993 h 3308598"/>
              <a:gd name="connsiteX30" fmla="*/ 0 w 5472895"/>
              <a:gd name="connsiteY30" fmla="*/ 2238818 h 3308598"/>
              <a:gd name="connsiteX31" fmla="*/ 0 w 5472895"/>
              <a:gd name="connsiteY31" fmla="*/ 1720471 h 3308598"/>
              <a:gd name="connsiteX32" fmla="*/ 0 w 5472895"/>
              <a:gd name="connsiteY32" fmla="*/ 1202124 h 3308598"/>
              <a:gd name="connsiteX33" fmla="*/ 0 w 5472895"/>
              <a:gd name="connsiteY33" fmla="*/ 617605 h 3308598"/>
              <a:gd name="connsiteX34" fmla="*/ 0 w 5472895"/>
              <a:gd name="connsiteY34" fmla="*/ 0 h 330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308598"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96453" y="114123"/>
                  <a:pt x="5429579" y="267407"/>
                  <a:pt x="5472895" y="452175"/>
                </a:cubicBezTo>
                <a:cubicBezTo>
                  <a:pt x="5516211" y="636944"/>
                  <a:pt x="5424673" y="883220"/>
                  <a:pt x="5472895" y="1069780"/>
                </a:cubicBezTo>
                <a:cubicBezTo>
                  <a:pt x="5521117" y="1256341"/>
                  <a:pt x="5462811" y="1330863"/>
                  <a:pt x="5472895" y="1521955"/>
                </a:cubicBezTo>
                <a:cubicBezTo>
                  <a:pt x="5482979" y="1713047"/>
                  <a:pt x="5434838" y="1754924"/>
                  <a:pt x="5472895" y="1974130"/>
                </a:cubicBezTo>
                <a:cubicBezTo>
                  <a:pt x="5510952" y="2193336"/>
                  <a:pt x="5457897" y="2383050"/>
                  <a:pt x="5472895" y="2591735"/>
                </a:cubicBezTo>
                <a:cubicBezTo>
                  <a:pt x="5487893" y="2800420"/>
                  <a:pt x="5451474" y="3099006"/>
                  <a:pt x="5472895" y="3308598"/>
                </a:cubicBezTo>
                <a:cubicBezTo>
                  <a:pt x="5288387" y="3339351"/>
                  <a:pt x="5184528" y="3286637"/>
                  <a:pt x="4925606" y="3308598"/>
                </a:cubicBezTo>
                <a:cubicBezTo>
                  <a:pt x="4666684" y="3330559"/>
                  <a:pt x="4589126" y="3296014"/>
                  <a:pt x="4323587" y="3308598"/>
                </a:cubicBezTo>
                <a:cubicBezTo>
                  <a:pt x="4058048" y="3321182"/>
                  <a:pt x="3957540" y="3272983"/>
                  <a:pt x="3721569" y="3308598"/>
                </a:cubicBezTo>
                <a:cubicBezTo>
                  <a:pt x="3485598" y="3344213"/>
                  <a:pt x="3398411" y="3278665"/>
                  <a:pt x="3119550" y="3308598"/>
                </a:cubicBezTo>
                <a:cubicBezTo>
                  <a:pt x="2840689" y="3338531"/>
                  <a:pt x="2759106" y="3260666"/>
                  <a:pt x="2626990" y="3308598"/>
                </a:cubicBezTo>
                <a:cubicBezTo>
                  <a:pt x="2494874" y="3356530"/>
                  <a:pt x="2338694" y="3305828"/>
                  <a:pt x="2243887" y="3308598"/>
                </a:cubicBezTo>
                <a:cubicBezTo>
                  <a:pt x="2149080" y="3311368"/>
                  <a:pt x="2033109" y="3292008"/>
                  <a:pt x="1860784" y="3308598"/>
                </a:cubicBezTo>
                <a:cubicBezTo>
                  <a:pt x="1688459" y="3325188"/>
                  <a:pt x="1510708" y="3275415"/>
                  <a:pt x="1422953" y="3308598"/>
                </a:cubicBezTo>
                <a:cubicBezTo>
                  <a:pt x="1335198" y="3341781"/>
                  <a:pt x="1180370" y="3257154"/>
                  <a:pt x="985121" y="3308598"/>
                </a:cubicBezTo>
                <a:cubicBezTo>
                  <a:pt x="789872" y="3360042"/>
                  <a:pt x="677346" y="3291697"/>
                  <a:pt x="492561" y="3308598"/>
                </a:cubicBezTo>
                <a:cubicBezTo>
                  <a:pt x="307776" y="3325499"/>
                  <a:pt x="176492" y="3284005"/>
                  <a:pt x="0" y="3308598"/>
                </a:cubicBezTo>
                <a:cubicBezTo>
                  <a:pt x="-48559" y="3080289"/>
                  <a:pt x="2686" y="2905082"/>
                  <a:pt x="0" y="2690993"/>
                </a:cubicBezTo>
                <a:cubicBezTo>
                  <a:pt x="-2686" y="2476905"/>
                  <a:pt x="40182" y="2364952"/>
                  <a:pt x="0" y="2238818"/>
                </a:cubicBezTo>
                <a:cubicBezTo>
                  <a:pt x="-40182" y="2112685"/>
                  <a:pt x="40010" y="1937718"/>
                  <a:pt x="0" y="1720471"/>
                </a:cubicBezTo>
                <a:cubicBezTo>
                  <a:pt x="-40010" y="1503224"/>
                  <a:pt x="16968" y="1310821"/>
                  <a:pt x="0" y="1202124"/>
                </a:cubicBezTo>
                <a:cubicBezTo>
                  <a:pt x="-16968" y="1093427"/>
                  <a:pt x="8602" y="860771"/>
                  <a:pt x="0" y="617605"/>
                </a:cubicBezTo>
                <a:cubicBezTo>
                  <a:pt x="-8602" y="374439"/>
                  <a:pt x="47213" y="171890"/>
                  <a:pt x="0" y="0"/>
                </a:cubicBezTo>
                <a:close/>
              </a:path>
              <a:path w="5472895" h="3308598"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95040" y="124614"/>
                  <a:pt x="5446147" y="400244"/>
                  <a:pt x="5472895" y="551433"/>
                </a:cubicBezTo>
                <a:cubicBezTo>
                  <a:pt x="5499643" y="702622"/>
                  <a:pt x="5459278" y="864952"/>
                  <a:pt x="5472895" y="1169038"/>
                </a:cubicBezTo>
                <a:cubicBezTo>
                  <a:pt x="5486512" y="1473124"/>
                  <a:pt x="5405875" y="1532565"/>
                  <a:pt x="5472895" y="1753557"/>
                </a:cubicBezTo>
                <a:cubicBezTo>
                  <a:pt x="5539915" y="1974549"/>
                  <a:pt x="5468475" y="2099463"/>
                  <a:pt x="5472895" y="2205732"/>
                </a:cubicBezTo>
                <a:cubicBezTo>
                  <a:pt x="5477315" y="2312002"/>
                  <a:pt x="5428416" y="2523767"/>
                  <a:pt x="5472895" y="2823337"/>
                </a:cubicBezTo>
                <a:cubicBezTo>
                  <a:pt x="5517374" y="3122908"/>
                  <a:pt x="5439178" y="3176526"/>
                  <a:pt x="5472895" y="3308598"/>
                </a:cubicBezTo>
                <a:cubicBezTo>
                  <a:pt x="5270698" y="3318006"/>
                  <a:pt x="5220415" y="3261733"/>
                  <a:pt x="4980334" y="3308598"/>
                </a:cubicBezTo>
                <a:cubicBezTo>
                  <a:pt x="4740253" y="3355463"/>
                  <a:pt x="4503562" y="3253247"/>
                  <a:pt x="4378316" y="3308598"/>
                </a:cubicBezTo>
                <a:cubicBezTo>
                  <a:pt x="4253070" y="3363949"/>
                  <a:pt x="4041578" y="3290126"/>
                  <a:pt x="3885755" y="3308598"/>
                </a:cubicBezTo>
                <a:cubicBezTo>
                  <a:pt x="3729932" y="3327070"/>
                  <a:pt x="3407676" y="3259666"/>
                  <a:pt x="3229008" y="3308598"/>
                </a:cubicBezTo>
                <a:cubicBezTo>
                  <a:pt x="3050340" y="3357530"/>
                  <a:pt x="2870119" y="3277625"/>
                  <a:pt x="2572261" y="3308598"/>
                </a:cubicBezTo>
                <a:cubicBezTo>
                  <a:pt x="2274403" y="3339571"/>
                  <a:pt x="2183130" y="3267749"/>
                  <a:pt x="1915513" y="3308598"/>
                </a:cubicBezTo>
                <a:cubicBezTo>
                  <a:pt x="1647896" y="3349447"/>
                  <a:pt x="1615891" y="3278972"/>
                  <a:pt x="1532411" y="3308598"/>
                </a:cubicBezTo>
                <a:cubicBezTo>
                  <a:pt x="1448931" y="3338224"/>
                  <a:pt x="1259881" y="3293665"/>
                  <a:pt x="1094579" y="3308598"/>
                </a:cubicBezTo>
                <a:cubicBezTo>
                  <a:pt x="929277" y="3323531"/>
                  <a:pt x="846089" y="3294569"/>
                  <a:pt x="602018" y="3308598"/>
                </a:cubicBezTo>
                <a:cubicBezTo>
                  <a:pt x="357947" y="3322627"/>
                  <a:pt x="161869" y="3292688"/>
                  <a:pt x="0" y="3308598"/>
                </a:cubicBezTo>
                <a:cubicBezTo>
                  <a:pt x="-38352" y="3058056"/>
                  <a:pt x="56826" y="3022076"/>
                  <a:pt x="0" y="2757165"/>
                </a:cubicBezTo>
                <a:cubicBezTo>
                  <a:pt x="-56826" y="2492254"/>
                  <a:pt x="67417" y="2406831"/>
                  <a:pt x="0" y="2139560"/>
                </a:cubicBezTo>
                <a:cubicBezTo>
                  <a:pt x="-67417" y="1872289"/>
                  <a:pt x="36002" y="1846313"/>
                  <a:pt x="0" y="1555041"/>
                </a:cubicBezTo>
                <a:cubicBezTo>
                  <a:pt x="-36002" y="1263769"/>
                  <a:pt x="25343" y="1126938"/>
                  <a:pt x="0" y="970522"/>
                </a:cubicBezTo>
                <a:cubicBezTo>
                  <a:pt x="-25343" y="814106"/>
                  <a:pt x="48160" y="630328"/>
                  <a:pt x="0" y="518347"/>
                </a:cubicBezTo>
                <a:cubicBezTo>
                  <a:pt x="-48160" y="406367"/>
                  <a:pt x="18733" y="19467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a:ea typeface="+mn-lt"/>
                <a:cs typeface="Calibri Light"/>
              </a:rPr>
              <a:t>D E S C R I P T I O N:</a:t>
            </a:r>
            <a:endParaRPr lang="en-US" sz="1100" u="sng" dirty="0">
              <a:solidFill>
                <a:schemeClr val="bg1"/>
              </a:solidFill>
              <a:cs typeface="Calibri Light"/>
            </a:endParaRPr>
          </a:p>
          <a:p>
            <a:pPr algn="just"/>
            <a:r>
              <a:rPr lang="en-GB" sz="1100" dirty="0">
                <a:solidFill>
                  <a:schemeClr val="bg1">
                    <a:lumMod val="95000"/>
                  </a:schemeClr>
                </a:solidFill>
                <a:latin typeface="Calibri Light"/>
                <a:ea typeface="+mn-lt"/>
                <a:cs typeface="+mn-lt"/>
              </a:rPr>
              <a:t>The clock is ticking, you have seconds remaining - can you crack the code to get inside the flight case? Sounds like a simple task? It’s only a padlock and an unusual key in the way! Frustration kicks in. Nothing is as simple as it seems. Debates ensue, leaders change; can you crack the case?</a:t>
            </a:r>
            <a:endParaRPr lang="en-US" sz="1100" dirty="0">
              <a:solidFill>
                <a:schemeClr val="bg1">
                  <a:lumMod val="95000"/>
                </a:schemeClr>
              </a:solidFill>
              <a:latin typeface="Calibri Light"/>
              <a:ea typeface="+mn-lt"/>
              <a:cs typeface="+mn-lt"/>
            </a:endParaRPr>
          </a:p>
          <a:p>
            <a:pPr algn="just"/>
            <a:endParaRPr lang="en-GB" sz="1100" dirty="0">
              <a:latin typeface="Calibri Light"/>
              <a:ea typeface="+mn-lt"/>
              <a:cs typeface="+mn-lt"/>
            </a:endParaRPr>
          </a:p>
          <a:p>
            <a:pPr algn="just"/>
            <a:r>
              <a:rPr lang="en-GB" sz="1100" dirty="0">
                <a:solidFill>
                  <a:schemeClr val="bg1">
                    <a:lumMod val="95000"/>
                  </a:schemeClr>
                </a:solidFill>
                <a:latin typeface="Calibri Light"/>
                <a:ea typeface="+mn-lt"/>
                <a:cs typeface="+mn-lt"/>
              </a:rPr>
              <a:t>This an energetic, fast paced, engaging event which is sure to get all team members involved and working to a common goal, but of course with the added dose of fun!</a:t>
            </a:r>
            <a:endParaRPr lang="en-US" sz="1100" dirty="0">
              <a:solidFill>
                <a:schemeClr val="bg1">
                  <a:lumMod val="95000"/>
                </a:schemeClr>
              </a:solidFill>
              <a:latin typeface="Calibri Light"/>
              <a:ea typeface="+mn-lt"/>
              <a:cs typeface="+mn-lt"/>
            </a:endParaRPr>
          </a:p>
          <a:p>
            <a:endParaRPr lang="en-GB" sz="1100" dirty="0">
              <a:solidFill>
                <a:schemeClr val="bg1"/>
              </a:solidFill>
              <a:latin typeface="Calibri Light"/>
              <a:ea typeface="+mn-lt"/>
              <a:cs typeface="+mn-lt"/>
            </a:endParaRPr>
          </a:p>
          <a:p>
            <a:r>
              <a:rPr lang="en-GB" sz="1100" b="1" u="sng" dirty="0">
                <a:solidFill>
                  <a:schemeClr val="bg1"/>
                </a:solidFill>
                <a:latin typeface="Calibri Light"/>
                <a:ea typeface="+mn-lt"/>
                <a:cs typeface="Calibri Light"/>
              </a:rPr>
              <a:t>T E A M   B U I L D I N G   B E N E F I T S:</a:t>
            </a:r>
            <a:endParaRPr lang="en-US" sz="1100" u="sng" dirty="0">
              <a:solidFill>
                <a:schemeClr val="bg1"/>
              </a:solidFill>
            </a:endParaRPr>
          </a:p>
          <a:p>
            <a:pPr marL="171450" indent="-171450">
              <a:buFont typeface="Arial,Sans-Serif"/>
              <a:buChar char="•"/>
            </a:pPr>
            <a:r>
              <a:rPr lang="en-GB" sz="1100" dirty="0">
                <a:solidFill>
                  <a:schemeClr val="bg1">
                    <a:lumMod val="95000"/>
                  </a:schemeClr>
                </a:solidFill>
                <a:latin typeface="Calibri Light"/>
                <a:ea typeface="+mn-lt"/>
                <a:cs typeface="+mn-lt"/>
              </a:rPr>
              <a:t>Problem solving</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Mathematical</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Creative</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Logical</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Lateral thinking</a:t>
            </a:r>
            <a:endParaRPr lang="en-GB" sz="1100" dirty="0">
              <a:solidFill>
                <a:schemeClr val="bg1">
                  <a:lumMod val="95000"/>
                </a:schemeClr>
              </a:solidFill>
              <a:latin typeface="Calibri Light"/>
            </a:endParaRPr>
          </a:p>
          <a:p>
            <a:pPr marL="171450" indent="-171450">
              <a:buFont typeface="Arial,Sans-Serif"/>
              <a:buChar char="•"/>
            </a:pPr>
            <a:endParaRPr lang="en-GB" sz="1100" dirty="0">
              <a:solidFill>
                <a:srgbClr val="000000"/>
              </a:solidFill>
              <a:latin typeface="Avenir Next LT Pro" panose="020F0502020204030204"/>
              <a:cs typeface="Calibri Light"/>
            </a:endParaRPr>
          </a:p>
          <a:p>
            <a:r>
              <a:rPr lang="en-GB" sz="1100" b="1" u="sng" dirty="0">
                <a:solidFill>
                  <a:schemeClr val="bg1"/>
                </a:solidFill>
                <a:latin typeface="Calibri Light"/>
                <a:ea typeface="+mn-lt"/>
                <a:cs typeface="Calibri Light"/>
              </a:rPr>
              <a:t>D U R A T I O N:</a:t>
            </a:r>
            <a:endParaRPr lang="en-US" sz="1100" u="sng" dirty="0">
              <a:solidFill>
                <a:schemeClr val="bg1"/>
              </a:solidFill>
              <a:cs typeface="Calibri Light"/>
            </a:endParaRPr>
          </a:p>
          <a:p>
            <a:r>
              <a:rPr lang="en-GB" sz="1100" dirty="0">
                <a:solidFill>
                  <a:schemeClr val="bg1"/>
                </a:solidFill>
                <a:latin typeface="Calibri Light"/>
                <a:ea typeface="+mn-lt"/>
                <a:cs typeface="+mn-lt"/>
              </a:rPr>
              <a:t>For this activity we would suggest a running time of 1.5 hours.</a:t>
            </a:r>
            <a:endParaRPr lang="en-US" sz="1100" dirty="0">
              <a:solidFill>
                <a:schemeClr val="bg1"/>
              </a:solidFill>
              <a:latin typeface="Calibri Light"/>
              <a:ea typeface="+mn-lt"/>
              <a:cs typeface="+mn-lt"/>
            </a:endParaRPr>
          </a:p>
          <a:p>
            <a:pPr marL="285750" indent="-285750">
              <a:buFont typeface="Arial"/>
              <a:buChar char="•"/>
            </a:pPr>
            <a:endParaRPr lang="en-GB" sz="1100" dirty="0">
              <a:solidFill>
                <a:schemeClr val="tx1">
                  <a:lumMod val="75000"/>
                  <a:lumOff val="25000"/>
                </a:schemeClr>
              </a:solidFill>
              <a:latin typeface="Calibri Light"/>
              <a:ea typeface="+mn-lt"/>
              <a:cs typeface="+mn-lt"/>
            </a:endParaRPr>
          </a:p>
        </p:txBody>
      </p:sp>
      <p:sp>
        <p:nvSpPr>
          <p:cNvPr id="10" name="TextBox 9">
            <a:extLst>
              <a:ext uri="{FF2B5EF4-FFF2-40B4-BE49-F238E27FC236}">
                <a16:creationId xmlns:a16="http://schemas.microsoft.com/office/drawing/2014/main" id="{D4040D77-E0BA-45D9-BB53-37D08787F36B}"/>
              </a:ext>
            </a:extLst>
          </p:cNvPr>
          <p:cNvSpPr txBox="1"/>
          <p:nvPr/>
        </p:nvSpPr>
        <p:spPr>
          <a:xfrm>
            <a:off x="6203690" y="1132275"/>
            <a:ext cx="5704389" cy="3447098"/>
          </a:xfrm>
          <a:custGeom>
            <a:avLst/>
            <a:gdLst>
              <a:gd name="connsiteX0" fmla="*/ 0 w 5704389"/>
              <a:gd name="connsiteY0" fmla="*/ 0 h 3447098"/>
              <a:gd name="connsiteX1" fmla="*/ 399307 w 5704389"/>
              <a:gd name="connsiteY1" fmla="*/ 0 h 3447098"/>
              <a:gd name="connsiteX2" fmla="*/ 855658 w 5704389"/>
              <a:gd name="connsiteY2" fmla="*/ 0 h 3447098"/>
              <a:gd name="connsiteX3" fmla="*/ 1369053 w 5704389"/>
              <a:gd name="connsiteY3" fmla="*/ 0 h 3447098"/>
              <a:gd name="connsiteX4" fmla="*/ 1825404 w 5704389"/>
              <a:gd name="connsiteY4" fmla="*/ 0 h 3447098"/>
              <a:gd name="connsiteX5" fmla="*/ 2509931 w 5704389"/>
              <a:gd name="connsiteY5" fmla="*/ 0 h 3447098"/>
              <a:gd name="connsiteX6" fmla="*/ 2909238 w 5704389"/>
              <a:gd name="connsiteY6" fmla="*/ 0 h 3447098"/>
              <a:gd name="connsiteX7" fmla="*/ 3365590 w 5704389"/>
              <a:gd name="connsiteY7" fmla="*/ 0 h 3447098"/>
              <a:gd name="connsiteX8" fmla="*/ 3993072 w 5704389"/>
              <a:gd name="connsiteY8" fmla="*/ 0 h 3447098"/>
              <a:gd name="connsiteX9" fmla="*/ 4620555 w 5704389"/>
              <a:gd name="connsiteY9" fmla="*/ 0 h 3447098"/>
              <a:gd name="connsiteX10" fmla="*/ 5019862 w 5704389"/>
              <a:gd name="connsiteY10" fmla="*/ 0 h 3447098"/>
              <a:gd name="connsiteX11" fmla="*/ 5704389 w 5704389"/>
              <a:gd name="connsiteY11" fmla="*/ 0 h 3447098"/>
              <a:gd name="connsiteX12" fmla="*/ 5704389 w 5704389"/>
              <a:gd name="connsiteY12" fmla="*/ 540045 h 3447098"/>
              <a:gd name="connsiteX13" fmla="*/ 5704389 w 5704389"/>
              <a:gd name="connsiteY13" fmla="*/ 1183504 h 3447098"/>
              <a:gd name="connsiteX14" fmla="*/ 5704389 w 5704389"/>
              <a:gd name="connsiteY14" fmla="*/ 1689078 h 3447098"/>
              <a:gd name="connsiteX15" fmla="*/ 5704389 w 5704389"/>
              <a:gd name="connsiteY15" fmla="*/ 2263594 h 3447098"/>
              <a:gd name="connsiteX16" fmla="*/ 5704389 w 5704389"/>
              <a:gd name="connsiteY16" fmla="*/ 2907053 h 3447098"/>
              <a:gd name="connsiteX17" fmla="*/ 5704389 w 5704389"/>
              <a:gd name="connsiteY17" fmla="*/ 3447098 h 3447098"/>
              <a:gd name="connsiteX18" fmla="*/ 5076906 w 5704389"/>
              <a:gd name="connsiteY18" fmla="*/ 3447098 h 3447098"/>
              <a:gd name="connsiteX19" fmla="*/ 4506467 w 5704389"/>
              <a:gd name="connsiteY19" fmla="*/ 3447098 h 3447098"/>
              <a:gd name="connsiteX20" fmla="*/ 3821941 w 5704389"/>
              <a:gd name="connsiteY20" fmla="*/ 3447098 h 3447098"/>
              <a:gd name="connsiteX21" fmla="*/ 3422633 w 5704389"/>
              <a:gd name="connsiteY21" fmla="*/ 3447098 h 3447098"/>
              <a:gd name="connsiteX22" fmla="*/ 2852195 w 5704389"/>
              <a:gd name="connsiteY22" fmla="*/ 3447098 h 3447098"/>
              <a:gd name="connsiteX23" fmla="*/ 2224712 w 5704389"/>
              <a:gd name="connsiteY23" fmla="*/ 3447098 h 3447098"/>
              <a:gd name="connsiteX24" fmla="*/ 1597229 w 5704389"/>
              <a:gd name="connsiteY24" fmla="*/ 3447098 h 3447098"/>
              <a:gd name="connsiteX25" fmla="*/ 1026790 w 5704389"/>
              <a:gd name="connsiteY25" fmla="*/ 3447098 h 3447098"/>
              <a:gd name="connsiteX26" fmla="*/ 0 w 5704389"/>
              <a:gd name="connsiteY26" fmla="*/ 3447098 h 3447098"/>
              <a:gd name="connsiteX27" fmla="*/ 0 w 5704389"/>
              <a:gd name="connsiteY27" fmla="*/ 2941524 h 3447098"/>
              <a:gd name="connsiteX28" fmla="*/ 0 w 5704389"/>
              <a:gd name="connsiteY28" fmla="*/ 2367007 h 3447098"/>
              <a:gd name="connsiteX29" fmla="*/ 0 w 5704389"/>
              <a:gd name="connsiteY29" fmla="*/ 1861433 h 3447098"/>
              <a:gd name="connsiteX30" fmla="*/ 0 w 5704389"/>
              <a:gd name="connsiteY30" fmla="*/ 1252446 h 3447098"/>
              <a:gd name="connsiteX31" fmla="*/ 0 w 5704389"/>
              <a:gd name="connsiteY31" fmla="*/ 712400 h 3447098"/>
              <a:gd name="connsiteX32" fmla="*/ 0 w 5704389"/>
              <a:gd name="connsiteY32" fmla="*/ 0 h 34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4389" h="3447098" fill="none" extrusionOk="0">
                <a:moveTo>
                  <a:pt x="0" y="0"/>
                </a:moveTo>
                <a:cubicBezTo>
                  <a:pt x="183570" y="-10920"/>
                  <a:pt x="282840" y="30593"/>
                  <a:pt x="399307" y="0"/>
                </a:cubicBezTo>
                <a:cubicBezTo>
                  <a:pt x="515774" y="-30593"/>
                  <a:pt x="651933" y="45240"/>
                  <a:pt x="855658" y="0"/>
                </a:cubicBezTo>
                <a:cubicBezTo>
                  <a:pt x="1059383" y="-45240"/>
                  <a:pt x="1213234" y="48563"/>
                  <a:pt x="1369053" y="0"/>
                </a:cubicBezTo>
                <a:cubicBezTo>
                  <a:pt x="1524873" y="-48563"/>
                  <a:pt x="1640452" y="42775"/>
                  <a:pt x="1825404" y="0"/>
                </a:cubicBezTo>
                <a:cubicBezTo>
                  <a:pt x="2010356" y="-42775"/>
                  <a:pt x="2200583" y="1246"/>
                  <a:pt x="2509931" y="0"/>
                </a:cubicBezTo>
                <a:cubicBezTo>
                  <a:pt x="2819279" y="-1246"/>
                  <a:pt x="2738830" y="1808"/>
                  <a:pt x="2909238" y="0"/>
                </a:cubicBezTo>
                <a:cubicBezTo>
                  <a:pt x="3079646" y="-1808"/>
                  <a:pt x="3258519" y="15309"/>
                  <a:pt x="3365590" y="0"/>
                </a:cubicBezTo>
                <a:cubicBezTo>
                  <a:pt x="3472661" y="-15309"/>
                  <a:pt x="3795045" y="4949"/>
                  <a:pt x="3993072" y="0"/>
                </a:cubicBezTo>
                <a:cubicBezTo>
                  <a:pt x="4191099" y="-4949"/>
                  <a:pt x="4464047" y="8519"/>
                  <a:pt x="4620555" y="0"/>
                </a:cubicBezTo>
                <a:cubicBezTo>
                  <a:pt x="4777063" y="-8519"/>
                  <a:pt x="4886499" y="38462"/>
                  <a:pt x="5019862" y="0"/>
                </a:cubicBezTo>
                <a:cubicBezTo>
                  <a:pt x="5153225" y="-38462"/>
                  <a:pt x="5413737" y="76879"/>
                  <a:pt x="5704389" y="0"/>
                </a:cubicBezTo>
                <a:cubicBezTo>
                  <a:pt x="5742428" y="178517"/>
                  <a:pt x="5660100" y="406032"/>
                  <a:pt x="5704389" y="540045"/>
                </a:cubicBezTo>
                <a:cubicBezTo>
                  <a:pt x="5748678" y="674059"/>
                  <a:pt x="5656211" y="1015338"/>
                  <a:pt x="5704389" y="1183504"/>
                </a:cubicBezTo>
                <a:cubicBezTo>
                  <a:pt x="5752567" y="1351670"/>
                  <a:pt x="5668766" y="1516719"/>
                  <a:pt x="5704389" y="1689078"/>
                </a:cubicBezTo>
                <a:cubicBezTo>
                  <a:pt x="5740012" y="1861437"/>
                  <a:pt x="5681154" y="2024128"/>
                  <a:pt x="5704389" y="2263594"/>
                </a:cubicBezTo>
                <a:cubicBezTo>
                  <a:pt x="5727624" y="2503060"/>
                  <a:pt x="5695722" y="2677535"/>
                  <a:pt x="5704389" y="2907053"/>
                </a:cubicBezTo>
                <a:cubicBezTo>
                  <a:pt x="5713056" y="3136571"/>
                  <a:pt x="5701347" y="3228162"/>
                  <a:pt x="5704389" y="3447098"/>
                </a:cubicBezTo>
                <a:cubicBezTo>
                  <a:pt x="5436834" y="3510504"/>
                  <a:pt x="5343293" y="3392106"/>
                  <a:pt x="5076906" y="3447098"/>
                </a:cubicBezTo>
                <a:cubicBezTo>
                  <a:pt x="4810519" y="3502090"/>
                  <a:pt x="4657653" y="3418499"/>
                  <a:pt x="4506467" y="3447098"/>
                </a:cubicBezTo>
                <a:cubicBezTo>
                  <a:pt x="4355281" y="3475697"/>
                  <a:pt x="3979271" y="3418199"/>
                  <a:pt x="3821941" y="3447098"/>
                </a:cubicBezTo>
                <a:cubicBezTo>
                  <a:pt x="3664611" y="3475997"/>
                  <a:pt x="3615180" y="3446874"/>
                  <a:pt x="3422633" y="3447098"/>
                </a:cubicBezTo>
                <a:cubicBezTo>
                  <a:pt x="3230086" y="3447322"/>
                  <a:pt x="3024512" y="3410161"/>
                  <a:pt x="2852195" y="3447098"/>
                </a:cubicBezTo>
                <a:cubicBezTo>
                  <a:pt x="2679878" y="3484035"/>
                  <a:pt x="2364376" y="3416713"/>
                  <a:pt x="2224712" y="3447098"/>
                </a:cubicBezTo>
                <a:cubicBezTo>
                  <a:pt x="2085048" y="3477483"/>
                  <a:pt x="1727649" y="3397693"/>
                  <a:pt x="1597229" y="3447098"/>
                </a:cubicBezTo>
                <a:cubicBezTo>
                  <a:pt x="1466809" y="3496503"/>
                  <a:pt x="1224187" y="3446313"/>
                  <a:pt x="1026790" y="3447098"/>
                </a:cubicBezTo>
                <a:cubicBezTo>
                  <a:pt x="829393" y="3447883"/>
                  <a:pt x="490388" y="3445393"/>
                  <a:pt x="0" y="3447098"/>
                </a:cubicBezTo>
                <a:cubicBezTo>
                  <a:pt x="-1442" y="3325605"/>
                  <a:pt x="49894" y="3067490"/>
                  <a:pt x="0" y="2941524"/>
                </a:cubicBezTo>
                <a:cubicBezTo>
                  <a:pt x="-49894" y="2815558"/>
                  <a:pt x="54055" y="2492596"/>
                  <a:pt x="0" y="2367007"/>
                </a:cubicBezTo>
                <a:cubicBezTo>
                  <a:pt x="-54055" y="2241418"/>
                  <a:pt x="44949" y="1984693"/>
                  <a:pt x="0" y="1861433"/>
                </a:cubicBezTo>
                <a:cubicBezTo>
                  <a:pt x="-44949" y="1738173"/>
                  <a:pt x="50139" y="1512854"/>
                  <a:pt x="0" y="1252446"/>
                </a:cubicBezTo>
                <a:cubicBezTo>
                  <a:pt x="-50139" y="992038"/>
                  <a:pt x="50154" y="960508"/>
                  <a:pt x="0" y="712400"/>
                </a:cubicBezTo>
                <a:cubicBezTo>
                  <a:pt x="-50154" y="464292"/>
                  <a:pt x="70549" y="270431"/>
                  <a:pt x="0" y="0"/>
                </a:cubicBezTo>
                <a:close/>
              </a:path>
              <a:path w="5704389" h="3447098" stroke="0" extrusionOk="0">
                <a:moveTo>
                  <a:pt x="0" y="0"/>
                </a:moveTo>
                <a:cubicBezTo>
                  <a:pt x="127429" y="-16811"/>
                  <a:pt x="290873" y="65333"/>
                  <a:pt x="570439" y="0"/>
                </a:cubicBezTo>
                <a:cubicBezTo>
                  <a:pt x="850005" y="-65333"/>
                  <a:pt x="858711" y="21341"/>
                  <a:pt x="1026790" y="0"/>
                </a:cubicBezTo>
                <a:cubicBezTo>
                  <a:pt x="1194869" y="-21341"/>
                  <a:pt x="1348774" y="14183"/>
                  <a:pt x="1540185" y="0"/>
                </a:cubicBezTo>
                <a:cubicBezTo>
                  <a:pt x="1731597" y="-14183"/>
                  <a:pt x="1924052" y="23396"/>
                  <a:pt x="2167668" y="0"/>
                </a:cubicBezTo>
                <a:cubicBezTo>
                  <a:pt x="2411284" y="-23396"/>
                  <a:pt x="2524995" y="15552"/>
                  <a:pt x="2681063" y="0"/>
                </a:cubicBezTo>
                <a:cubicBezTo>
                  <a:pt x="2837132" y="-15552"/>
                  <a:pt x="3048060" y="51820"/>
                  <a:pt x="3365590" y="0"/>
                </a:cubicBezTo>
                <a:cubicBezTo>
                  <a:pt x="3683120" y="-51820"/>
                  <a:pt x="3677948" y="53878"/>
                  <a:pt x="3936028" y="0"/>
                </a:cubicBezTo>
                <a:cubicBezTo>
                  <a:pt x="4194108" y="-53878"/>
                  <a:pt x="4369382" y="21374"/>
                  <a:pt x="4620555" y="0"/>
                </a:cubicBezTo>
                <a:cubicBezTo>
                  <a:pt x="4871728" y="-21374"/>
                  <a:pt x="5210987" y="110759"/>
                  <a:pt x="5704389" y="0"/>
                </a:cubicBezTo>
                <a:cubicBezTo>
                  <a:pt x="5706409" y="129623"/>
                  <a:pt x="5671647" y="388392"/>
                  <a:pt x="5704389" y="540045"/>
                </a:cubicBezTo>
                <a:cubicBezTo>
                  <a:pt x="5737131" y="691699"/>
                  <a:pt x="5685740" y="874783"/>
                  <a:pt x="5704389" y="1149033"/>
                </a:cubicBezTo>
                <a:cubicBezTo>
                  <a:pt x="5723038" y="1423283"/>
                  <a:pt x="5634651" y="1586860"/>
                  <a:pt x="5704389" y="1792491"/>
                </a:cubicBezTo>
                <a:cubicBezTo>
                  <a:pt x="5774127" y="1998122"/>
                  <a:pt x="5666917" y="2135047"/>
                  <a:pt x="5704389" y="2367007"/>
                </a:cubicBezTo>
                <a:cubicBezTo>
                  <a:pt x="5741861" y="2598967"/>
                  <a:pt x="5677493" y="2618435"/>
                  <a:pt x="5704389" y="2838111"/>
                </a:cubicBezTo>
                <a:cubicBezTo>
                  <a:pt x="5731285" y="3057787"/>
                  <a:pt x="5668917" y="3242382"/>
                  <a:pt x="5704389" y="3447098"/>
                </a:cubicBezTo>
                <a:cubicBezTo>
                  <a:pt x="5374699" y="3495897"/>
                  <a:pt x="5360258" y="3437970"/>
                  <a:pt x="5019862" y="3447098"/>
                </a:cubicBezTo>
                <a:cubicBezTo>
                  <a:pt x="4679466" y="3456226"/>
                  <a:pt x="4703412" y="3408774"/>
                  <a:pt x="4620555" y="3447098"/>
                </a:cubicBezTo>
                <a:cubicBezTo>
                  <a:pt x="4537698" y="3485422"/>
                  <a:pt x="4361375" y="3408646"/>
                  <a:pt x="4164204" y="3447098"/>
                </a:cubicBezTo>
                <a:cubicBezTo>
                  <a:pt x="3967033" y="3485550"/>
                  <a:pt x="3846764" y="3395985"/>
                  <a:pt x="3650809" y="3447098"/>
                </a:cubicBezTo>
                <a:cubicBezTo>
                  <a:pt x="3454855" y="3498211"/>
                  <a:pt x="3193801" y="3437986"/>
                  <a:pt x="3023326" y="3447098"/>
                </a:cubicBezTo>
                <a:cubicBezTo>
                  <a:pt x="2852851" y="3456210"/>
                  <a:pt x="2692045" y="3445185"/>
                  <a:pt x="2566975" y="3447098"/>
                </a:cubicBezTo>
                <a:cubicBezTo>
                  <a:pt x="2441905" y="3449011"/>
                  <a:pt x="2264897" y="3401804"/>
                  <a:pt x="1996536" y="3447098"/>
                </a:cubicBezTo>
                <a:cubicBezTo>
                  <a:pt x="1728175" y="3492392"/>
                  <a:pt x="1507671" y="3427819"/>
                  <a:pt x="1312009" y="3447098"/>
                </a:cubicBezTo>
                <a:cubicBezTo>
                  <a:pt x="1116347" y="3466377"/>
                  <a:pt x="989961" y="3403507"/>
                  <a:pt x="741571" y="3447098"/>
                </a:cubicBezTo>
                <a:cubicBezTo>
                  <a:pt x="493181" y="3490689"/>
                  <a:pt x="324209" y="3396842"/>
                  <a:pt x="0" y="3447098"/>
                </a:cubicBezTo>
                <a:cubicBezTo>
                  <a:pt x="-27277" y="3297920"/>
                  <a:pt x="65544" y="3078802"/>
                  <a:pt x="0" y="2803640"/>
                </a:cubicBezTo>
                <a:cubicBezTo>
                  <a:pt x="-65544" y="2528478"/>
                  <a:pt x="11448" y="2433126"/>
                  <a:pt x="0" y="2194652"/>
                </a:cubicBezTo>
                <a:cubicBezTo>
                  <a:pt x="-11448" y="1956178"/>
                  <a:pt x="38970" y="1930784"/>
                  <a:pt x="0" y="1723549"/>
                </a:cubicBezTo>
                <a:cubicBezTo>
                  <a:pt x="-38970" y="1516314"/>
                  <a:pt x="53666" y="1405147"/>
                  <a:pt x="0" y="1149033"/>
                </a:cubicBezTo>
                <a:cubicBezTo>
                  <a:pt x="-53666" y="892919"/>
                  <a:pt x="9390" y="870557"/>
                  <a:pt x="0" y="643458"/>
                </a:cubicBezTo>
                <a:cubicBezTo>
                  <a:pt x="-9390" y="416359"/>
                  <a:pt x="20075" y="253223"/>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80131021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a:ea typeface="+mn-lt"/>
                <a:cs typeface="Calibri Light"/>
              </a:rPr>
              <a:t>D E S C R I P T I O N:</a:t>
            </a:r>
            <a:endParaRPr lang="en-US" sz="1100" dirty="0">
              <a:solidFill>
                <a:schemeClr val="bg1"/>
              </a:solidFill>
            </a:endParaRPr>
          </a:p>
          <a:p>
            <a:r>
              <a:rPr lang="en-GB" sz="1100" dirty="0">
                <a:solidFill>
                  <a:schemeClr val="bg1"/>
                </a:solidFill>
                <a:latin typeface="Calibri Light"/>
                <a:ea typeface="+mn-lt"/>
                <a:cs typeface="+mn-lt"/>
              </a:rPr>
              <a:t>Have your teams got what it takes to beat the maze or will it have the last laugh? In true explorer style your teams will need to complete a series of mini challenges to move on from one themed challenge to the next.</a:t>
            </a:r>
            <a:endParaRPr lang="en-US" sz="1100" dirty="0">
              <a:solidFill>
                <a:schemeClr val="bg1"/>
              </a:solidFill>
              <a:latin typeface="Calibri Light"/>
              <a:ea typeface="+mn-lt"/>
              <a:cs typeface="Calibri Light"/>
            </a:endParaRPr>
          </a:p>
          <a:p>
            <a:endParaRPr lang="en-GB" sz="1100" dirty="0">
              <a:solidFill>
                <a:schemeClr val="bg1"/>
              </a:solidFill>
              <a:latin typeface="Calibri Light"/>
              <a:ea typeface="+mn-lt"/>
              <a:cs typeface="+mn-lt"/>
            </a:endParaRPr>
          </a:p>
          <a:p>
            <a:r>
              <a:rPr lang="en-GB" sz="1100" dirty="0">
                <a:solidFill>
                  <a:schemeClr val="bg1"/>
                </a:solidFill>
                <a:latin typeface="Calibri Light"/>
                <a:ea typeface="+mn-lt"/>
                <a:cs typeface="+mn-lt"/>
              </a:rPr>
              <a:t>This is the ideal team building solution designed to inject fun, break barriers and boost morale!</a:t>
            </a:r>
            <a:endParaRPr lang="en-US" sz="1100" dirty="0">
              <a:solidFill>
                <a:schemeClr val="bg1"/>
              </a:solidFill>
              <a:latin typeface="Calibri Light"/>
              <a:cs typeface="Calibri Light"/>
            </a:endParaRPr>
          </a:p>
          <a:p>
            <a:endParaRPr lang="en-GB" sz="1100" dirty="0">
              <a:ea typeface="+mn-lt"/>
              <a:cs typeface="+mn-lt"/>
            </a:endParaRPr>
          </a:p>
          <a:p>
            <a:r>
              <a:rPr lang="en-GB" sz="1100" b="1" u="sng" dirty="0">
                <a:solidFill>
                  <a:schemeClr val="bg1"/>
                </a:solidFill>
                <a:latin typeface="Calibri Light"/>
                <a:ea typeface="+mn-lt"/>
                <a:cs typeface="Calibri Light"/>
              </a:rPr>
              <a:t>T E A M   B U I L D I N G   B E N E F I T S:</a:t>
            </a:r>
            <a:endParaRPr lang="en-US" sz="1100" dirty="0">
              <a:solidFill>
                <a:schemeClr val="bg1"/>
              </a:solidFill>
            </a:endParaRPr>
          </a:p>
          <a:p>
            <a:pPr marL="171450" indent="-171450">
              <a:buFont typeface="Arial,Sans-Serif"/>
              <a:buChar char="•"/>
            </a:pPr>
            <a:r>
              <a:rPr lang="en-GB" sz="1100" dirty="0">
                <a:solidFill>
                  <a:schemeClr val="bg1">
                    <a:lumMod val="95000"/>
                  </a:schemeClr>
                </a:solidFill>
                <a:latin typeface="Calibri Light"/>
                <a:ea typeface="+mn-lt"/>
                <a:cs typeface="+mn-lt"/>
              </a:rPr>
              <a:t>Goal setting</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Problem solving </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Confidence booster</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Encourages competition</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Creative thinking</a:t>
            </a:r>
            <a:endParaRPr lang="en-GB" sz="1100" dirty="0">
              <a:solidFill>
                <a:schemeClr val="bg1">
                  <a:lumMod val="95000"/>
                </a:schemeClr>
              </a:solidFill>
              <a:latin typeface="Calibri Light"/>
            </a:endParaRPr>
          </a:p>
          <a:p>
            <a:pPr marL="171450" indent="-171450">
              <a:buFont typeface="Arial,Sans-Serif"/>
              <a:buChar char="•"/>
            </a:pPr>
            <a:endParaRPr lang="en-GB" sz="1100" b="1" dirty="0">
              <a:solidFill>
                <a:schemeClr val="bg1"/>
              </a:solidFill>
              <a:latin typeface="Calibri Light"/>
              <a:cs typeface="Calibri Light"/>
            </a:endParaRPr>
          </a:p>
          <a:p>
            <a:r>
              <a:rPr lang="en-GB" sz="1100" b="1" u="sng" dirty="0">
                <a:solidFill>
                  <a:schemeClr val="bg1"/>
                </a:solidFill>
                <a:latin typeface="Calibri Light"/>
                <a:ea typeface="+mn-lt"/>
                <a:cs typeface="Calibri Light"/>
              </a:rPr>
              <a:t>D U R A T I O N:</a:t>
            </a:r>
            <a:endParaRPr lang="en-GB" sz="1100" dirty="0">
              <a:solidFill>
                <a:schemeClr val="bg1"/>
              </a:solidFill>
            </a:endParaRPr>
          </a:p>
          <a:p>
            <a:r>
              <a:rPr lang="en-GB" sz="1100" dirty="0">
                <a:solidFill>
                  <a:schemeClr val="bg1"/>
                </a:solidFill>
                <a:latin typeface="Calibri Light"/>
                <a:ea typeface="+mn-lt"/>
                <a:cs typeface="+mn-lt"/>
              </a:rPr>
              <a:t>For this activity we would suggest a running time of 1.5 - 2 hours.</a:t>
            </a:r>
            <a:endParaRPr lang="en-US" sz="1100" dirty="0">
              <a:solidFill>
                <a:schemeClr val="bg1"/>
              </a:solidFill>
              <a:latin typeface="Calibri Light"/>
              <a:ea typeface="+mn-lt"/>
              <a:cs typeface="+mn-lt"/>
            </a:endParaRPr>
          </a:p>
          <a:p>
            <a:pPr marL="285750" indent="-285750">
              <a:buFont typeface="Arial"/>
              <a:buChar char="•"/>
            </a:pPr>
            <a:endParaRPr lang="en-GB" sz="1100" b="1" dirty="0">
              <a:solidFill>
                <a:schemeClr val="bg1"/>
              </a:solidFill>
              <a:latin typeface="Calibri Light"/>
              <a:ea typeface="+mn-lt"/>
              <a:cs typeface="+mn-lt"/>
            </a:endParaRPr>
          </a:p>
          <a:p>
            <a:endParaRPr lang="en-GB" sz="1100" dirty="0">
              <a:solidFill>
                <a:schemeClr val="bg1">
                  <a:lumMod val="95000"/>
                </a:schemeClr>
              </a:solidFill>
              <a:latin typeface="Calibri Light"/>
              <a:cs typeface="Calibri Light"/>
            </a:endParaRPr>
          </a:p>
          <a:p>
            <a:endParaRPr lang="en-GB" sz="1000" dirty="0">
              <a:solidFill>
                <a:schemeClr val="bg1"/>
              </a:solidFill>
              <a:latin typeface="Calibri Light"/>
              <a:ea typeface="+mn-lt"/>
              <a:cs typeface="+mn-lt"/>
            </a:endParaRPr>
          </a:p>
          <a:p>
            <a:endParaRPr lang="en-GB" sz="1000" dirty="0">
              <a:solidFill>
                <a:schemeClr val="bg1"/>
              </a:solidFill>
              <a:latin typeface="Calibri Light"/>
              <a:ea typeface="+mn-lt"/>
              <a:cs typeface="+mn-lt"/>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bg1"/>
                </a:solidFill>
                <a:latin typeface="Calibri Light"/>
                <a:cs typeface="Calibri Light"/>
              </a:rPr>
              <a:t>INDOOR TEAM BUILDING OPTIONS</a:t>
            </a:r>
            <a:endParaRPr lang="en-US">
              <a:solidFill>
                <a:schemeClr val="bg1"/>
              </a:solidFill>
            </a:endParaRPr>
          </a:p>
        </p:txBody>
      </p:sp>
      <p:pic>
        <p:nvPicPr>
          <p:cNvPr id="17" name="Picture 7" descr="A picture containing drawing, sign, mug&#10;&#10;Description generated with very high confidence">
            <a:extLst>
              <a:ext uri="{FF2B5EF4-FFF2-40B4-BE49-F238E27FC236}">
                <a16:creationId xmlns:a16="http://schemas.microsoft.com/office/drawing/2014/main" id="{B8032DB2-D25E-4F08-B7D1-D5D99396FA08}"/>
              </a:ext>
            </a:extLst>
          </p:cNvPr>
          <p:cNvPicPr>
            <a:picLocks noChangeAspect="1"/>
          </p:cNvPicPr>
          <p:nvPr/>
        </p:nvPicPr>
        <p:blipFill>
          <a:blip r:embed="rId3"/>
          <a:stretch>
            <a:fillRect/>
          </a:stretch>
        </p:blipFill>
        <p:spPr>
          <a:xfrm>
            <a:off x="285475" y="6456880"/>
            <a:ext cx="949990" cy="302709"/>
          </a:xfrm>
          <a:prstGeom prst="rect">
            <a:avLst/>
          </a:prstGeom>
        </p:spPr>
      </p:pic>
      <p:sp>
        <p:nvSpPr>
          <p:cNvPr id="12" name="TextBox 11">
            <a:extLst>
              <a:ext uri="{FF2B5EF4-FFF2-40B4-BE49-F238E27FC236}">
                <a16:creationId xmlns:a16="http://schemas.microsoft.com/office/drawing/2014/main" id="{87778F0B-9931-41F2-83B5-419EB4DA58F3}"/>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www.actiondays.co.uk</a:t>
            </a:r>
            <a:endParaRPr lang="en-US" sz="1400">
              <a:solidFill>
                <a:schemeClr val="bg1"/>
              </a:solidFill>
              <a:latin typeface="Calibri Light"/>
            </a:endParaRPr>
          </a:p>
        </p:txBody>
      </p:sp>
      <p:sp>
        <p:nvSpPr>
          <p:cNvPr id="14" name="TextBox 13">
            <a:extLst>
              <a:ext uri="{FF2B5EF4-FFF2-40B4-BE49-F238E27FC236}">
                <a16:creationId xmlns:a16="http://schemas.microsoft.com/office/drawing/2014/main" id="{C0DB76C6-BCB7-47E3-A15C-669214D4B8D6}"/>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cs typeface="Calibri Light"/>
              </a:rPr>
              <a:t>   01773 766 050</a:t>
            </a:r>
          </a:p>
        </p:txBody>
      </p:sp>
      <p:sp>
        <p:nvSpPr>
          <p:cNvPr id="16" name="TextBox 15">
            <a:extLst>
              <a:ext uri="{FF2B5EF4-FFF2-40B4-BE49-F238E27FC236}">
                <a16:creationId xmlns:a16="http://schemas.microsoft.com/office/drawing/2014/main" id="{79975906-8834-441A-B85B-FDBA7B1BA258}"/>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sales@actiondays.co.uk</a:t>
            </a:r>
          </a:p>
        </p:txBody>
      </p:sp>
      <p:cxnSp>
        <p:nvCxnSpPr>
          <p:cNvPr id="18" name="Straight Arrow Connector 17">
            <a:extLst>
              <a:ext uri="{FF2B5EF4-FFF2-40B4-BE49-F238E27FC236}">
                <a16:creationId xmlns:a16="http://schemas.microsoft.com/office/drawing/2014/main" id="{1FD3E85B-69FD-41A1-B845-B871B8E19940}"/>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4AA4DF-5450-44F5-87EE-31A6775A45A7}"/>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Picture 19" descr="A group of people sitting at a desk&#10;&#10;Description generated with very high confidence">
            <a:extLst>
              <a:ext uri="{FF2B5EF4-FFF2-40B4-BE49-F238E27FC236}">
                <a16:creationId xmlns:a16="http://schemas.microsoft.com/office/drawing/2014/main" id="{E05CF102-0C66-43BA-A81D-2ADF7FB3BD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5835" y="4915745"/>
            <a:ext cx="1676400" cy="1230959"/>
          </a:xfrm>
          <a:prstGeom prst="rect">
            <a:avLst/>
          </a:prstGeom>
        </p:spPr>
      </p:pic>
      <p:pic>
        <p:nvPicPr>
          <p:cNvPr id="21" name="Picture 21" descr="A close up of a sign&#10;&#10;Description generated with high confidence">
            <a:extLst>
              <a:ext uri="{FF2B5EF4-FFF2-40B4-BE49-F238E27FC236}">
                <a16:creationId xmlns:a16="http://schemas.microsoft.com/office/drawing/2014/main" id="{7DAEC24A-2355-4941-BCA0-A722993A46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3952" y="4910737"/>
            <a:ext cx="1945342" cy="1240972"/>
          </a:xfrm>
          <a:prstGeom prst="rect">
            <a:avLst/>
          </a:prstGeom>
        </p:spPr>
      </p:pic>
      <p:pic>
        <p:nvPicPr>
          <p:cNvPr id="23" name="Picture 24" descr="A picture containing room, holding, table, young&#10;&#10;Description generated with very high confidence">
            <a:extLst>
              <a:ext uri="{FF2B5EF4-FFF2-40B4-BE49-F238E27FC236}">
                <a16:creationId xmlns:a16="http://schemas.microsoft.com/office/drawing/2014/main" id="{F4FBA067-516B-4B0E-BB85-536F526359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650" y="4925639"/>
            <a:ext cx="1676399" cy="1231823"/>
          </a:xfrm>
          <a:prstGeom prst="rect">
            <a:avLst/>
          </a:prstGeom>
        </p:spPr>
      </p:pic>
      <p:pic>
        <p:nvPicPr>
          <p:cNvPr id="26" name="Picture 26" descr="A picture containing indoor, table, man, sitting&#10;&#10;Description generated with very high confidence">
            <a:extLst>
              <a:ext uri="{FF2B5EF4-FFF2-40B4-BE49-F238E27FC236}">
                <a16:creationId xmlns:a16="http://schemas.microsoft.com/office/drawing/2014/main" id="{E872AA86-3EF3-4751-AD99-91D61A97FC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03576" y="4910417"/>
            <a:ext cx="1676400" cy="1241612"/>
          </a:xfrm>
          <a:prstGeom prst="rect">
            <a:avLst/>
          </a:prstGeom>
        </p:spPr>
      </p:pic>
      <p:pic>
        <p:nvPicPr>
          <p:cNvPr id="31" name="Picture 31" descr="A person sitting on a stage in front of a computer&#10;&#10;Description generated with high confidence">
            <a:extLst>
              <a:ext uri="{FF2B5EF4-FFF2-40B4-BE49-F238E27FC236}">
                <a16:creationId xmlns:a16="http://schemas.microsoft.com/office/drawing/2014/main" id="{4E05B486-162E-4BDD-8886-28D0FF2D3D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97198" y="4921860"/>
            <a:ext cx="1864659" cy="1238018"/>
          </a:xfrm>
          <a:prstGeom prst="rect">
            <a:avLst/>
          </a:prstGeom>
        </p:spPr>
      </p:pic>
      <p:pic>
        <p:nvPicPr>
          <p:cNvPr id="5" name="Picture 5" descr="A picture containing indoor, sitting, table, room&#10;&#10;Description generated with very high confidence">
            <a:extLst>
              <a:ext uri="{FF2B5EF4-FFF2-40B4-BE49-F238E27FC236}">
                <a16:creationId xmlns:a16="http://schemas.microsoft.com/office/drawing/2014/main" id="{1D564450-2073-4C9A-9FC2-63CE007BCE0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499"/>
          <a:stretch/>
        </p:blipFill>
        <p:spPr>
          <a:xfrm>
            <a:off x="9961944" y="4917941"/>
            <a:ext cx="1557468" cy="1249421"/>
          </a:xfrm>
          <a:prstGeom prst="rect">
            <a:avLst/>
          </a:prstGeom>
        </p:spPr>
      </p:pic>
      <p:sp>
        <p:nvSpPr>
          <p:cNvPr id="25" name="TextBox 1">
            <a:extLst>
              <a:ext uri="{FF2B5EF4-FFF2-40B4-BE49-F238E27FC236}">
                <a16:creationId xmlns:a16="http://schemas.microsoft.com/office/drawing/2014/main" id="{014A52CC-F22C-430A-876F-993C1B04C479}"/>
              </a:ext>
            </a:extLst>
          </p:cNvPr>
          <p:cNvSpPr txBox="1"/>
          <p:nvPr/>
        </p:nvSpPr>
        <p:spPr>
          <a:xfrm>
            <a:off x="6165448" y="657031"/>
            <a:ext cx="5747735" cy="338554"/>
          </a:xfrm>
          <a:custGeom>
            <a:avLst/>
            <a:gdLst>
              <a:gd name="connsiteX0" fmla="*/ 0 w 5747735"/>
              <a:gd name="connsiteY0" fmla="*/ 0 h 338554"/>
              <a:gd name="connsiteX1" fmla="*/ 459819 w 5747735"/>
              <a:gd name="connsiteY1" fmla="*/ 0 h 338554"/>
              <a:gd name="connsiteX2" fmla="*/ 1149547 w 5747735"/>
              <a:gd name="connsiteY2" fmla="*/ 0 h 338554"/>
              <a:gd name="connsiteX3" fmla="*/ 1609366 w 5747735"/>
              <a:gd name="connsiteY3" fmla="*/ 0 h 338554"/>
              <a:gd name="connsiteX4" fmla="*/ 2069185 w 5747735"/>
              <a:gd name="connsiteY4" fmla="*/ 0 h 338554"/>
              <a:gd name="connsiteX5" fmla="*/ 2643958 w 5747735"/>
              <a:gd name="connsiteY5" fmla="*/ 0 h 338554"/>
              <a:gd name="connsiteX6" fmla="*/ 3103777 w 5747735"/>
              <a:gd name="connsiteY6" fmla="*/ 0 h 338554"/>
              <a:gd name="connsiteX7" fmla="*/ 3793505 w 5747735"/>
              <a:gd name="connsiteY7" fmla="*/ 0 h 338554"/>
              <a:gd name="connsiteX8" fmla="*/ 4425756 w 5747735"/>
              <a:gd name="connsiteY8" fmla="*/ 0 h 338554"/>
              <a:gd name="connsiteX9" fmla="*/ 5115484 w 5747735"/>
              <a:gd name="connsiteY9" fmla="*/ 0 h 338554"/>
              <a:gd name="connsiteX10" fmla="*/ 5747735 w 5747735"/>
              <a:gd name="connsiteY10" fmla="*/ 0 h 338554"/>
              <a:gd name="connsiteX11" fmla="*/ 5747735 w 5747735"/>
              <a:gd name="connsiteY11" fmla="*/ 338554 h 338554"/>
              <a:gd name="connsiteX12" fmla="*/ 5345394 w 5747735"/>
              <a:gd name="connsiteY12" fmla="*/ 338554 h 338554"/>
              <a:gd name="connsiteX13" fmla="*/ 4828097 w 5747735"/>
              <a:gd name="connsiteY13" fmla="*/ 338554 h 338554"/>
              <a:gd name="connsiteX14" fmla="*/ 4368279 w 5747735"/>
              <a:gd name="connsiteY14" fmla="*/ 338554 h 338554"/>
              <a:gd name="connsiteX15" fmla="*/ 3736028 w 5747735"/>
              <a:gd name="connsiteY15" fmla="*/ 338554 h 338554"/>
              <a:gd name="connsiteX16" fmla="*/ 3333686 w 5747735"/>
              <a:gd name="connsiteY16" fmla="*/ 338554 h 338554"/>
              <a:gd name="connsiteX17" fmla="*/ 2701435 w 5747735"/>
              <a:gd name="connsiteY17" fmla="*/ 338554 h 338554"/>
              <a:gd name="connsiteX18" fmla="*/ 2126662 w 5747735"/>
              <a:gd name="connsiteY18" fmla="*/ 338554 h 338554"/>
              <a:gd name="connsiteX19" fmla="*/ 1551888 w 5747735"/>
              <a:gd name="connsiteY19" fmla="*/ 338554 h 338554"/>
              <a:gd name="connsiteX20" fmla="*/ 919638 w 5747735"/>
              <a:gd name="connsiteY20" fmla="*/ 338554 h 338554"/>
              <a:gd name="connsiteX21" fmla="*/ 0 w 5747735"/>
              <a:gd name="connsiteY21" fmla="*/ 338554 h 338554"/>
              <a:gd name="connsiteX22" fmla="*/ 0 w 5747735"/>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47735" h="338554" fill="none" extrusionOk="0">
                <a:moveTo>
                  <a:pt x="0" y="0"/>
                </a:moveTo>
                <a:cubicBezTo>
                  <a:pt x="147010" y="-11655"/>
                  <a:pt x="267119" y="10984"/>
                  <a:pt x="459819" y="0"/>
                </a:cubicBezTo>
                <a:cubicBezTo>
                  <a:pt x="652519" y="-10984"/>
                  <a:pt x="841012" y="61949"/>
                  <a:pt x="1149547" y="0"/>
                </a:cubicBezTo>
                <a:cubicBezTo>
                  <a:pt x="1458082" y="-61949"/>
                  <a:pt x="1505521" y="28182"/>
                  <a:pt x="1609366" y="0"/>
                </a:cubicBezTo>
                <a:cubicBezTo>
                  <a:pt x="1713211" y="-28182"/>
                  <a:pt x="1862665" y="54752"/>
                  <a:pt x="2069185" y="0"/>
                </a:cubicBezTo>
                <a:cubicBezTo>
                  <a:pt x="2275705" y="-54752"/>
                  <a:pt x="2474144" y="7128"/>
                  <a:pt x="2643958" y="0"/>
                </a:cubicBezTo>
                <a:cubicBezTo>
                  <a:pt x="2813772" y="-7128"/>
                  <a:pt x="2931602" y="16349"/>
                  <a:pt x="3103777" y="0"/>
                </a:cubicBezTo>
                <a:cubicBezTo>
                  <a:pt x="3275952" y="-16349"/>
                  <a:pt x="3629103" y="50661"/>
                  <a:pt x="3793505" y="0"/>
                </a:cubicBezTo>
                <a:cubicBezTo>
                  <a:pt x="3957907" y="-50661"/>
                  <a:pt x="4168506" y="34812"/>
                  <a:pt x="4425756" y="0"/>
                </a:cubicBezTo>
                <a:cubicBezTo>
                  <a:pt x="4683006" y="-34812"/>
                  <a:pt x="4775275" y="22361"/>
                  <a:pt x="5115484" y="0"/>
                </a:cubicBezTo>
                <a:cubicBezTo>
                  <a:pt x="5455693" y="-22361"/>
                  <a:pt x="5603892" y="24886"/>
                  <a:pt x="5747735" y="0"/>
                </a:cubicBezTo>
                <a:cubicBezTo>
                  <a:pt x="5773278" y="162691"/>
                  <a:pt x="5720935" y="220719"/>
                  <a:pt x="5747735" y="338554"/>
                </a:cubicBezTo>
                <a:cubicBezTo>
                  <a:pt x="5662351" y="364814"/>
                  <a:pt x="5497460" y="327761"/>
                  <a:pt x="5345394" y="338554"/>
                </a:cubicBezTo>
                <a:cubicBezTo>
                  <a:pt x="5193328" y="349347"/>
                  <a:pt x="5027424" y="316523"/>
                  <a:pt x="4828097" y="338554"/>
                </a:cubicBezTo>
                <a:cubicBezTo>
                  <a:pt x="4628770" y="360585"/>
                  <a:pt x="4537266" y="330682"/>
                  <a:pt x="4368279" y="338554"/>
                </a:cubicBezTo>
                <a:cubicBezTo>
                  <a:pt x="4199292" y="346426"/>
                  <a:pt x="3921727" y="272297"/>
                  <a:pt x="3736028" y="338554"/>
                </a:cubicBezTo>
                <a:cubicBezTo>
                  <a:pt x="3550329" y="404811"/>
                  <a:pt x="3474638" y="337810"/>
                  <a:pt x="3333686" y="338554"/>
                </a:cubicBezTo>
                <a:cubicBezTo>
                  <a:pt x="3192734" y="339298"/>
                  <a:pt x="2883589" y="325329"/>
                  <a:pt x="2701435" y="338554"/>
                </a:cubicBezTo>
                <a:cubicBezTo>
                  <a:pt x="2519281" y="351779"/>
                  <a:pt x="2366755" y="323105"/>
                  <a:pt x="2126662" y="338554"/>
                </a:cubicBezTo>
                <a:cubicBezTo>
                  <a:pt x="1886569" y="354003"/>
                  <a:pt x="1754820" y="289518"/>
                  <a:pt x="1551888" y="338554"/>
                </a:cubicBezTo>
                <a:cubicBezTo>
                  <a:pt x="1348956" y="387590"/>
                  <a:pt x="1230516" y="322279"/>
                  <a:pt x="919638" y="338554"/>
                </a:cubicBezTo>
                <a:cubicBezTo>
                  <a:pt x="608760" y="354829"/>
                  <a:pt x="198292" y="243554"/>
                  <a:pt x="0" y="338554"/>
                </a:cubicBezTo>
                <a:cubicBezTo>
                  <a:pt x="-1695" y="254681"/>
                  <a:pt x="25046" y="130500"/>
                  <a:pt x="0" y="0"/>
                </a:cubicBezTo>
                <a:close/>
              </a:path>
              <a:path w="5747735" h="338554" stroke="0" extrusionOk="0">
                <a:moveTo>
                  <a:pt x="0" y="0"/>
                </a:moveTo>
                <a:cubicBezTo>
                  <a:pt x="227793" y="-19748"/>
                  <a:pt x="454582" y="10150"/>
                  <a:pt x="632251" y="0"/>
                </a:cubicBezTo>
                <a:cubicBezTo>
                  <a:pt x="809920" y="-10150"/>
                  <a:pt x="1005434" y="71158"/>
                  <a:pt x="1321979" y="0"/>
                </a:cubicBezTo>
                <a:cubicBezTo>
                  <a:pt x="1638524" y="-71158"/>
                  <a:pt x="1603816" y="1074"/>
                  <a:pt x="1781798" y="0"/>
                </a:cubicBezTo>
                <a:cubicBezTo>
                  <a:pt x="1959780" y="-1074"/>
                  <a:pt x="2082638" y="50932"/>
                  <a:pt x="2356571" y="0"/>
                </a:cubicBezTo>
                <a:cubicBezTo>
                  <a:pt x="2630504" y="-50932"/>
                  <a:pt x="2716214" y="39547"/>
                  <a:pt x="2988822" y="0"/>
                </a:cubicBezTo>
                <a:cubicBezTo>
                  <a:pt x="3261430" y="-39547"/>
                  <a:pt x="3356425" y="80682"/>
                  <a:pt x="3678550" y="0"/>
                </a:cubicBezTo>
                <a:cubicBezTo>
                  <a:pt x="4000675" y="-80682"/>
                  <a:pt x="3978145" y="51320"/>
                  <a:pt x="4195847" y="0"/>
                </a:cubicBezTo>
                <a:cubicBezTo>
                  <a:pt x="4413549" y="-51320"/>
                  <a:pt x="4511047" y="37142"/>
                  <a:pt x="4598188" y="0"/>
                </a:cubicBezTo>
                <a:cubicBezTo>
                  <a:pt x="4685329" y="-37142"/>
                  <a:pt x="4891254" y="25065"/>
                  <a:pt x="5058007" y="0"/>
                </a:cubicBezTo>
                <a:cubicBezTo>
                  <a:pt x="5224760" y="-25065"/>
                  <a:pt x="5535446" y="12191"/>
                  <a:pt x="5747735" y="0"/>
                </a:cubicBezTo>
                <a:cubicBezTo>
                  <a:pt x="5749478" y="137734"/>
                  <a:pt x="5729179" y="183260"/>
                  <a:pt x="5747735" y="338554"/>
                </a:cubicBezTo>
                <a:cubicBezTo>
                  <a:pt x="5507172" y="377969"/>
                  <a:pt x="5357081" y="317060"/>
                  <a:pt x="5172962" y="338554"/>
                </a:cubicBezTo>
                <a:cubicBezTo>
                  <a:pt x="4988843" y="360048"/>
                  <a:pt x="4858742" y="309443"/>
                  <a:pt x="4655665" y="338554"/>
                </a:cubicBezTo>
                <a:cubicBezTo>
                  <a:pt x="4452588" y="367665"/>
                  <a:pt x="4286341" y="306442"/>
                  <a:pt x="4138369" y="338554"/>
                </a:cubicBezTo>
                <a:cubicBezTo>
                  <a:pt x="3990397" y="370666"/>
                  <a:pt x="3827733" y="321494"/>
                  <a:pt x="3621073" y="338554"/>
                </a:cubicBezTo>
                <a:cubicBezTo>
                  <a:pt x="3414413" y="355614"/>
                  <a:pt x="3318378" y="330108"/>
                  <a:pt x="3046300" y="338554"/>
                </a:cubicBezTo>
                <a:cubicBezTo>
                  <a:pt x="2774222" y="347000"/>
                  <a:pt x="2703916" y="325817"/>
                  <a:pt x="2586481" y="338554"/>
                </a:cubicBezTo>
                <a:cubicBezTo>
                  <a:pt x="2469046" y="351291"/>
                  <a:pt x="2331815" y="295926"/>
                  <a:pt x="2184139" y="338554"/>
                </a:cubicBezTo>
                <a:cubicBezTo>
                  <a:pt x="2036463" y="381182"/>
                  <a:pt x="1832050" y="327854"/>
                  <a:pt x="1551888" y="338554"/>
                </a:cubicBezTo>
                <a:cubicBezTo>
                  <a:pt x="1271726" y="349254"/>
                  <a:pt x="1146015" y="323180"/>
                  <a:pt x="1034592" y="338554"/>
                </a:cubicBezTo>
                <a:cubicBezTo>
                  <a:pt x="923169" y="353928"/>
                  <a:pt x="366068" y="239431"/>
                  <a:pt x="0" y="338554"/>
                </a:cubicBezTo>
                <a:cubicBezTo>
                  <a:pt x="-21944" y="268696"/>
                  <a:pt x="2098" y="127254"/>
                  <a:pt x="0" y="0"/>
                </a:cubicBezTo>
                <a:close/>
              </a:path>
            </a:pathLst>
          </a:custGeom>
          <a:solidFill>
            <a:schemeClr val="accent4"/>
          </a:solidFill>
          <a:ln>
            <a:solidFill>
              <a:srgbClr val="E6975E"/>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bg1"/>
                </a:solidFill>
                <a:latin typeface="Calibri Light"/>
                <a:ea typeface="+mn-lt"/>
                <a:cs typeface="+mn-lt"/>
              </a:rPr>
              <a:t>I N D O </a:t>
            </a:r>
            <a:r>
              <a:rPr lang="en-US" sz="1600" dirty="0" err="1">
                <a:solidFill>
                  <a:schemeClr val="bg1"/>
                </a:solidFill>
                <a:latin typeface="Calibri Light"/>
                <a:ea typeface="+mn-lt"/>
                <a:cs typeface="+mn-lt"/>
              </a:rPr>
              <a:t>O</a:t>
            </a:r>
            <a:r>
              <a:rPr lang="en-US" sz="1600" dirty="0">
                <a:solidFill>
                  <a:schemeClr val="bg1"/>
                </a:solidFill>
                <a:latin typeface="Calibri Light"/>
                <a:ea typeface="+mn-lt"/>
                <a:cs typeface="+mn-lt"/>
              </a:rPr>
              <a:t> R   C R Y S T A L   Q U E S T</a:t>
            </a:r>
            <a:endParaRPr lang="en-US" dirty="0">
              <a:solidFill>
                <a:schemeClr val="bg1"/>
              </a:solidFill>
              <a:latin typeface="Calibri Light"/>
            </a:endParaRPr>
          </a:p>
        </p:txBody>
      </p:sp>
    </p:spTree>
    <p:custDataLst>
      <p:tags r:id="rId1"/>
    </p:custDataLst>
    <p:extLst>
      <p:ext uri="{BB962C8B-B14F-4D97-AF65-F5344CB8AC3E}">
        <p14:creationId xmlns:p14="http://schemas.microsoft.com/office/powerpoint/2010/main" val="106674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6180487" y="917408"/>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6406588" y="637740"/>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M O T I O N   M A C H I N E</a:t>
            </a:r>
          </a:p>
        </p:txBody>
      </p:sp>
      <p:sp>
        <p:nvSpPr>
          <p:cNvPr id="2" name="TextBox 1">
            <a:extLst>
              <a:ext uri="{FF2B5EF4-FFF2-40B4-BE49-F238E27FC236}">
                <a16:creationId xmlns:a16="http://schemas.microsoft.com/office/drawing/2014/main" id="{181B39B4-4469-4CF5-ADA4-FA94BB336B25}"/>
              </a:ext>
            </a:extLst>
          </p:cNvPr>
          <p:cNvSpPr txBox="1"/>
          <p:nvPr/>
        </p:nvSpPr>
        <p:spPr>
          <a:xfrm>
            <a:off x="6408972" y="1056473"/>
            <a:ext cx="5472895" cy="3462486"/>
          </a:xfrm>
          <a:custGeom>
            <a:avLst/>
            <a:gdLst>
              <a:gd name="connsiteX0" fmla="*/ 0 w 5472895"/>
              <a:gd name="connsiteY0" fmla="*/ 0 h 3462486"/>
              <a:gd name="connsiteX1" fmla="*/ 602018 w 5472895"/>
              <a:gd name="connsiteY1" fmla="*/ 0 h 3462486"/>
              <a:gd name="connsiteX2" fmla="*/ 985121 w 5472895"/>
              <a:gd name="connsiteY2" fmla="*/ 0 h 3462486"/>
              <a:gd name="connsiteX3" fmla="*/ 1587140 w 5472895"/>
              <a:gd name="connsiteY3" fmla="*/ 0 h 3462486"/>
              <a:gd name="connsiteX4" fmla="*/ 2024971 w 5472895"/>
              <a:gd name="connsiteY4" fmla="*/ 0 h 3462486"/>
              <a:gd name="connsiteX5" fmla="*/ 2572261 w 5472895"/>
              <a:gd name="connsiteY5" fmla="*/ 0 h 3462486"/>
              <a:gd name="connsiteX6" fmla="*/ 3064821 w 5472895"/>
              <a:gd name="connsiteY6" fmla="*/ 0 h 3462486"/>
              <a:gd name="connsiteX7" fmla="*/ 3447924 w 5472895"/>
              <a:gd name="connsiteY7" fmla="*/ 0 h 3462486"/>
              <a:gd name="connsiteX8" fmla="*/ 3995213 w 5472895"/>
              <a:gd name="connsiteY8" fmla="*/ 0 h 3462486"/>
              <a:gd name="connsiteX9" fmla="*/ 4487774 w 5472895"/>
              <a:gd name="connsiteY9" fmla="*/ 0 h 3462486"/>
              <a:gd name="connsiteX10" fmla="*/ 4980334 w 5472895"/>
              <a:gd name="connsiteY10" fmla="*/ 0 h 3462486"/>
              <a:gd name="connsiteX11" fmla="*/ 5472895 w 5472895"/>
              <a:gd name="connsiteY11" fmla="*/ 0 h 3462486"/>
              <a:gd name="connsiteX12" fmla="*/ 5472895 w 5472895"/>
              <a:gd name="connsiteY12" fmla="*/ 473206 h 3462486"/>
              <a:gd name="connsiteX13" fmla="*/ 5472895 w 5472895"/>
              <a:gd name="connsiteY13" fmla="*/ 1119537 h 3462486"/>
              <a:gd name="connsiteX14" fmla="*/ 5472895 w 5472895"/>
              <a:gd name="connsiteY14" fmla="*/ 1592744 h 3462486"/>
              <a:gd name="connsiteX15" fmla="*/ 5472895 w 5472895"/>
              <a:gd name="connsiteY15" fmla="*/ 2065950 h 3462486"/>
              <a:gd name="connsiteX16" fmla="*/ 5472895 w 5472895"/>
              <a:gd name="connsiteY16" fmla="*/ 2712281 h 3462486"/>
              <a:gd name="connsiteX17" fmla="*/ 5472895 w 5472895"/>
              <a:gd name="connsiteY17" fmla="*/ 3462486 h 3462486"/>
              <a:gd name="connsiteX18" fmla="*/ 4925606 w 5472895"/>
              <a:gd name="connsiteY18" fmla="*/ 3462486 h 3462486"/>
              <a:gd name="connsiteX19" fmla="*/ 4323587 w 5472895"/>
              <a:gd name="connsiteY19" fmla="*/ 3462486 h 3462486"/>
              <a:gd name="connsiteX20" fmla="*/ 3721569 w 5472895"/>
              <a:gd name="connsiteY20" fmla="*/ 3462486 h 3462486"/>
              <a:gd name="connsiteX21" fmla="*/ 3119550 w 5472895"/>
              <a:gd name="connsiteY21" fmla="*/ 3462486 h 3462486"/>
              <a:gd name="connsiteX22" fmla="*/ 2626990 w 5472895"/>
              <a:gd name="connsiteY22" fmla="*/ 3462486 h 3462486"/>
              <a:gd name="connsiteX23" fmla="*/ 2243887 w 5472895"/>
              <a:gd name="connsiteY23" fmla="*/ 3462486 h 3462486"/>
              <a:gd name="connsiteX24" fmla="*/ 1860784 w 5472895"/>
              <a:gd name="connsiteY24" fmla="*/ 3462486 h 3462486"/>
              <a:gd name="connsiteX25" fmla="*/ 1422953 w 5472895"/>
              <a:gd name="connsiteY25" fmla="*/ 3462486 h 3462486"/>
              <a:gd name="connsiteX26" fmla="*/ 985121 w 5472895"/>
              <a:gd name="connsiteY26" fmla="*/ 3462486 h 3462486"/>
              <a:gd name="connsiteX27" fmla="*/ 492561 w 5472895"/>
              <a:gd name="connsiteY27" fmla="*/ 3462486 h 3462486"/>
              <a:gd name="connsiteX28" fmla="*/ 0 w 5472895"/>
              <a:gd name="connsiteY28" fmla="*/ 3462486 h 3462486"/>
              <a:gd name="connsiteX29" fmla="*/ 0 w 5472895"/>
              <a:gd name="connsiteY29" fmla="*/ 2816155 h 3462486"/>
              <a:gd name="connsiteX30" fmla="*/ 0 w 5472895"/>
              <a:gd name="connsiteY30" fmla="*/ 2342949 h 3462486"/>
              <a:gd name="connsiteX31" fmla="*/ 0 w 5472895"/>
              <a:gd name="connsiteY31" fmla="*/ 1800493 h 3462486"/>
              <a:gd name="connsiteX32" fmla="*/ 0 w 5472895"/>
              <a:gd name="connsiteY32" fmla="*/ 1258037 h 3462486"/>
              <a:gd name="connsiteX33" fmla="*/ 0 w 5472895"/>
              <a:gd name="connsiteY33" fmla="*/ 646331 h 3462486"/>
              <a:gd name="connsiteX34" fmla="*/ 0 w 5472895"/>
              <a:gd name="connsiteY34" fmla="*/ 0 h 346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462486"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92036" y="117577"/>
                  <a:pt x="5418609" y="354486"/>
                  <a:pt x="5472895" y="473206"/>
                </a:cubicBezTo>
                <a:cubicBezTo>
                  <a:pt x="5527181" y="591926"/>
                  <a:pt x="5472274" y="853901"/>
                  <a:pt x="5472895" y="1119537"/>
                </a:cubicBezTo>
                <a:cubicBezTo>
                  <a:pt x="5473516" y="1385173"/>
                  <a:pt x="5421559" y="1434700"/>
                  <a:pt x="5472895" y="1592744"/>
                </a:cubicBezTo>
                <a:cubicBezTo>
                  <a:pt x="5524231" y="1750788"/>
                  <a:pt x="5424784" y="1903518"/>
                  <a:pt x="5472895" y="2065950"/>
                </a:cubicBezTo>
                <a:cubicBezTo>
                  <a:pt x="5521006" y="2228382"/>
                  <a:pt x="5429444" y="2402901"/>
                  <a:pt x="5472895" y="2712281"/>
                </a:cubicBezTo>
                <a:cubicBezTo>
                  <a:pt x="5516346" y="3021661"/>
                  <a:pt x="5450070" y="3236879"/>
                  <a:pt x="5472895" y="3462486"/>
                </a:cubicBezTo>
                <a:cubicBezTo>
                  <a:pt x="5288387" y="3493239"/>
                  <a:pt x="5184528" y="3440525"/>
                  <a:pt x="4925606" y="3462486"/>
                </a:cubicBezTo>
                <a:cubicBezTo>
                  <a:pt x="4666684" y="3484447"/>
                  <a:pt x="4589126" y="3449902"/>
                  <a:pt x="4323587" y="3462486"/>
                </a:cubicBezTo>
                <a:cubicBezTo>
                  <a:pt x="4058048" y="3475070"/>
                  <a:pt x="3957540" y="3426871"/>
                  <a:pt x="3721569" y="3462486"/>
                </a:cubicBezTo>
                <a:cubicBezTo>
                  <a:pt x="3485598" y="3498101"/>
                  <a:pt x="3398411" y="3432553"/>
                  <a:pt x="3119550" y="3462486"/>
                </a:cubicBezTo>
                <a:cubicBezTo>
                  <a:pt x="2840689" y="3492419"/>
                  <a:pt x="2759106" y="3414554"/>
                  <a:pt x="2626990" y="3462486"/>
                </a:cubicBezTo>
                <a:cubicBezTo>
                  <a:pt x="2494874" y="3510418"/>
                  <a:pt x="2338694" y="3459716"/>
                  <a:pt x="2243887" y="3462486"/>
                </a:cubicBezTo>
                <a:cubicBezTo>
                  <a:pt x="2149080" y="3465256"/>
                  <a:pt x="2033109" y="3445896"/>
                  <a:pt x="1860784" y="3462486"/>
                </a:cubicBezTo>
                <a:cubicBezTo>
                  <a:pt x="1688459" y="3479076"/>
                  <a:pt x="1510708" y="3429303"/>
                  <a:pt x="1422953" y="3462486"/>
                </a:cubicBezTo>
                <a:cubicBezTo>
                  <a:pt x="1335198" y="3495669"/>
                  <a:pt x="1180370" y="3411042"/>
                  <a:pt x="985121" y="3462486"/>
                </a:cubicBezTo>
                <a:cubicBezTo>
                  <a:pt x="789872" y="3513930"/>
                  <a:pt x="677346" y="3445585"/>
                  <a:pt x="492561" y="3462486"/>
                </a:cubicBezTo>
                <a:cubicBezTo>
                  <a:pt x="307776" y="3479387"/>
                  <a:pt x="176492" y="3437893"/>
                  <a:pt x="0" y="3462486"/>
                </a:cubicBezTo>
                <a:cubicBezTo>
                  <a:pt x="-69990" y="3215558"/>
                  <a:pt x="59328" y="2949843"/>
                  <a:pt x="0" y="2816155"/>
                </a:cubicBezTo>
                <a:cubicBezTo>
                  <a:pt x="-59328" y="2682467"/>
                  <a:pt x="10222" y="2451174"/>
                  <a:pt x="0" y="2342949"/>
                </a:cubicBezTo>
                <a:cubicBezTo>
                  <a:pt x="-10222" y="2234724"/>
                  <a:pt x="49345" y="2045521"/>
                  <a:pt x="0" y="1800493"/>
                </a:cubicBezTo>
                <a:cubicBezTo>
                  <a:pt x="-49345" y="1555465"/>
                  <a:pt x="6058" y="1521459"/>
                  <a:pt x="0" y="1258037"/>
                </a:cubicBezTo>
                <a:cubicBezTo>
                  <a:pt x="-6058" y="994615"/>
                  <a:pt x="11785" y="947509"/>
                  <a:pt x="0" y="646331"/>
                </a:cubicBezTo>
                <a:cubicBezTo>
                  <a:pt x="-11785" y="345153"/>
                  <a:pt x="36220" y="177800"/>
                  <a:pt x="0" y="0"/>
                </a:cubicBezTo>
                <a:close/>
              </a:path>
              <a:path w="5472895" h="3462486"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87110" y="261597"/>
                  <a:pt x="5465942" y="364213"/>
                  <a:pt x="5472895" y="577081"/>
                </a:cubicBezTo>
                <a:cubicBezTo>
                  <a:pt x="5479848" y="789949"/>
                  <a:pt x="5466963" y="1060015"/>
                  <a:pt x="5472895" y="1223412"/>
                </a:cubicBezTo>
                <a:cubicBezTo>
                  <a:pt x="5478827" y="1386809"/>
                  <a:pt x="5428876" y="1698762"/>
                  <a:pt x="5472895" y="1835118"/>
                </a:cubicBezTo>
                <a:cubicBezTo>
                  <a:pt x="5516914" y="1971474"/>
                  <a:pt x="5471415" y="2138398"/>
                  <a:pt x="5472895" y="2308324"/>
                </a:cubicBezTo>
                <a:cubicBezTo>
                  <a:pt x="5474375" y="2478250"/>
                  <a:pt x="5449732" y="2800147"/>
                  <a:pt x="5472895" y="2954655"/>
                </a:cubicBezTo>
                <a:cubicBezTo>
                  <a:pt x="5496058" y="3109163"/>
                  <a:pt x="5445612" y="3271866"/>
                  <a:pt x="5472895" y="3462486"/>
                </a:cubicBezTo>
                <a:cubicBezTo>
                  <a:pt x="5270698" y="3471894"/>
                  <a:pt x="5220415" y="3415621"/>
                  <a:pt x="4980334" y="3462486"/>
                </a:cubicBezTo>
                <a:cubicBezTo>
                  <a:pt x="4740253" y="3509351"/>
                  <a:pt x="4503562" y="3407135"/>
                  <a:pt x="4378316" y="3462486"/>
                </a:cubicBezTo>
                <a:cubicBezTo>
                  <a:pt x="4253070" y="3517837"/>
                  <a:pt x="4041578" y="3444014"/>
                  <a:pt x="3885755" y="3462486"/>
                </a:cubicBezTo>
                <a:cubicBezTo>
                  <a:pt x="3729932" y="3480958"/>
                  <a:pt x="3407676" y="3413554"/>
                  <a:pt x="3229008" y="3462486"/>
                </a:cubicBezTo>
                <a:cubicBezTo>
                  <a:pt x="3050340" y="3511418"/>
                  <a:pt x="2870119" y="3431513"/>
                  <a:pt x="2572261" y="3462486"/>
                </a:cubicBezTo>
                <a:cubicBezTo>
                  <a:pt x="2274403" y="3493459"/>
                  <a:pt x="2183130" y="3421637"/>
                  <a:pt x="1915513" y="3462486"/>
                </a:cubicBezTo>
                <a:cubicBezTo>
                  <a:pt x="1647896" y="3503335"/>
                  <a:pt x="1615891" y="3432860"/>
                  <a:pt x="1532411" y="3462486"/>
                </a:cubicBezTo>
                <a:cubicBezTo>
                  <a:pt x="1448931" y="3492112"/>
                  <a:pt x="1259881" y="3447553"/>
                  <a:pt x="1094579" y="3462486"/>
                </a:cubicBezTo>
                <a:cubicBezTo>
                  <a:pt x="929277" y="3477419"/>
                  <a:pt x="846089" y="3448457"/>
                  <a:pt x="602018" y="3462486"/>
                </a:cubicBezTo>
                <a:cubicBezTo>
                  <a:pt x="357947" y="3476515"/>
                  <a:pt x="161869" y="3446576"/>
                  <a:pt x="0" y="3462486"/>
                </a:cubicBezTo>
                <a:cubicBezTo>
                  <a:pt x="-42863" y="3305497"/>
                  <a:pt x="4823" y="3085190"/>
                  <a:pt x="0" y="2885405"/>
                </a:cubicBezTo>
                <a:cubicBezTo>
                  <a:pt x="-4823" y="2685620"/>
                  <a:pt x="5863" y="2542364"/>
                  <a:pt x="0" y="2239074"/>
                </a:cubicBezTo>
                <a:cubicBezTo>
                  <a:pt x="-5863" y="1935784"/>
                  <a:pt x="53684" y="1776855"/>
                  <a:pt x="0" y="1627368"/>
                </a:cubicBezTo>
                <a:cubicBezTo>
                  <a:pt x="-53684" y="1477881"/>
                  <a:pt x="49578" y="1276923"/>
                  <a:pt x="0" y="1015663"/>
                </a:cubicBezTo>
                <a:cubicBezTo>
                  <a:pt x="-49578" y="754404"/>
                  <a:pt x="5791" y="726996"/>
                  <a:pt x="0" y="542456"/>
                </a:cubicBezTo>
                <a:cubicBezTo>
                  <a:pt x="-5791" y="357916"/>
                  <a:pt x="20556" y="183120"/>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a:ea typeface="+mn-lt"/>
                <a:cs typeface="Calibri Light"/>
              </a:rPr>
              <a:t>D E S C R I P T I O N:</a:t>
            </a:r>
            <a:endParaRPr lang="en-US" sz="1100" u="sng" dirty="0">
              <a:solidFill>
                <a:schemeClr val="bg1"/>
              </a:solidFill>
              <a:latin typeface="Calibri Light"/>
              <a:cs typeface="Calibri Light"/>
            </a:endParaRPr>
          </a:p>
          <a:p>
            <a:pPr algn="just"/>
            <a:r>
              <a:rPr lang="en-GB" sz="1100" dirty="0">
                <a:solidFill>
                  <a:schemeClr val="bg1">
                    <a:lumMod val="95000"/>
                  </a:schemeClr>
                </a:solidFill>
                <a:latin typeface="Calibri Light"/>
                <a:ea typeface="+mn-lt"/>
                <a:cs typeface="+mn-lt"/>
              </a:rPr>
              <a:t>Retro appeal and race against time tension – Motion Machine is an ingenious event that combines Giant Meccano and Mouse trap. Two classic games and a chance to relive the glory days! Teams must ultimately come together to culminate in a grand finale! </a:t>
            </a:r>
            <a:endParaRPr lang="en-US" sz="1100" dirty="0">
              <a:solidFill>
                <a:schemeClr val="bg1">
                  <a:lumMod val="95000"/>
                </a:schemeClr>
              </a:solidFill>
              <a:latin typeface="Calibri Light"/>
              <a:ea typeface="+mn-lt"/>
              <a:cs typeface="+mn-lt"/>
            </a:endParaRPr>
          </a:p>
          <a:p>
            <a:pPr algn="just"/>
            <a:endParaRPr lang="en-GB" sz="1100" dirty="0">
              <a:latin typeface="Calibri Light"/>
              <a:ea typeface="+mn-lt"/>
              <a:cs typeface="+mn-lt"/>
            </a:endParaRPr>
          </a:p>
          <a:p>
            <a:pPr algn="just"/>
            <a:r>
              <a:rPr lang="en-GB" sz="1100" dirty="0">
                <a:solidFill>
                  <a:schemeClr val="bg1">
                    <a:lumMod val="95000"/>
                  </a:schemeClr>
                </a:solidFill>
                <a:latin typeface="Calibri Light"/>
                <a:ea typeface="+mn-lt"/>
                <a:cs typeface="+mn-lt"/>
              </a:rPr>
              <a:t>Brilliant for working towards one goal, the Motion Machine brings everyone together to work as one. </a:t>
            </a:r>
            <a:endParaRPr lang="en-US" sz="1100" dirty="0">
              <a:solidFill>
                <a:schemeClr val="bg1">
                  <a:lumMod val="95000"/>
                </a:schemeClr>
              </a:solidFill>
              <a:latin typeface="Calibri Light"/>
              <a:cs typeface="Calibri Light"/>
            </a:endParaRPr>
          </a:p>
          <a:p>
            <a:pPr algn="just"/>
            <a:endParaRPr lang="en-GB" sz="1100" dirty="0">
              <a:latin typeface="Calibri Light"/>
              <a:ea typeface="+mn-lt"/>
              <a:cs typeface="+mn-lt"/>
            </a:endParaRPr>
          </a:p>
          <a:p>
            <a:r>
              <a:rPr lang="en-GB" sz="1100" b="1" u="sng" dirty="0">
                <a:solidFill>
                  <a:schemeClr val="bg1"/>
                </a:solidFill>
                <a:latin typeface="Calibri Light"/>
                <a:ea typeface="+mn-lt"/>
                <a:cs typeface="Calibri Light"/>
              </a:rPr>
              <a:t>T E A M   B U I L D I N G   B E N E F I T S:</a:t>
            </a:r>
            <a:endParaRPr lang="en-US" sz="1100" u="sng" dirty="0">
              <a:solidFill>
                <a:schemeClr val="bg1"/>
              </a:solidFill>
              <a:latin typeface="Calibri Light"/>
              <a:cs typeface="Calibri Light"/>
            </a:endParaRPr>
          </a:p>
          <a:p>
            <a:pPr marL="171450" indent="-171450">
              <a:buFont typeface="Arial,Sans-Serif"/>
              <a:buChar char="•"/>
            </a:pPr>
            <a:r>
              <a:rPr lang="en-GB" sz="1100" dirty="0">
                <a:solidFill>
                  <a:schemeClr val="bg1">
                    <a:lumMod val="95000"/>
                  </a:schemeClr>
                </a:solidFill>
                <a:latin typeface="Calibri Light"/>
                <a:ea typeface="+mn-lt"/>
                <a:cs typeface="+mn-lt"/>
              </a:rPr>
              <a:t>Communication &amp; collaboration</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Problem solving</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Lateral thinking</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Leadership &amp; delegation</a:t>
            </a:r>
            <a:endParaRPr lang="en-US" sz="1100" dirty="0">
              <a:solidFill>
                <a:schemeClr val="bg1">
                  <a:lumMod val="95000"/>
                </a:schemeClr>
              </a:solidFill>
              <a:latin typeface="Calibri Light"/>
              <a:ea typeface="+mn-lt"/>
              <a:cs typeface="+mn-lt"/>
            </a:endParaRPr>
          </a:p>
          <a:p>
            <a:pPr marL="171450" indent="-171450">
              <a:buFont typeface="Arial,Sans-Serif"/>
              <a:buChar char="•"/>
            </a:pPr>
            <a:r>
              <a:rPr lang="en-GB" sz="1100" dirty="0">
                <a:solidFill>
                  <a:schemeClr val="bg1">
                    <a:lumMod val="95000"/>
                  </a:schemeClr>
                </a:solidFill>
                <a:latin typeface="Calibri Light"/>
                <a:ea typeface="+mn-lt"/>
                <a:cs typeface="+mn-lt"/>
              </a:rPr>
              <a:t>Resourcefulness</a:t>
            </a:r>
            <a:endParaRPr lang="en-GB" sz="1100" dirty="0">
              <a:solidFill>
                <a:schemeClr val="bg1">
                  <a:lumMod val="95000"/>
                </a:schemeClr>
              </a:solidFill>
              <a:latin typeface="Calibri Light"/>
              <a:cs typeface="Calibri Light"/>
            </a:endParaRPr>
          </a:p>
          <a:p>
            <a:pPr marL="171450" indent="-171450">
              <a:buFont typeface="Arial,Sans-Serif"/>
              <a:buChar char="•"/>
            </a:pPr>
            <a:endParaRPr lang="en-GB" sz="1100" b="1" dirty="0">
              <a:solidFill>
                <a:schemeClr val="bg1"/>
              </a:solidFill>
              <a:latin typeface="Calibri Light"/>
              <a:cs typeface="Calibri Light"/>
            </a:endParaRPr>
          </a:p>
          <a:p>
            <a:r>
              <a:rPr lang="en-GB" sz="1100" b="1" u="sng" dirty="0">
                <a:solidFill>
                  <a:schemeClr val="bg1"/>
                </a:solidFill>
                <a:latin typeface="Calibri Light"/>
                <a:ea typeface="+mn-lt"/>
                <a:cs typeface="Calibri Light"/>
              </a:rPr>
              <a:t>D U R A T I O N:</a:t>
            </a:r>
            <a:endParaRPr lang="en-US" sz="1100" u="sng" dirty="0">
              <a:solidFill>
                <a:schemeClr val="bg1"/>
              </a:solidFill>
              <a:latin typeface="Calibri Light"/>
              <a:cs typeface="Calibri Light"/>
            </a:endParaRPr>
          </a:p>
          <a:p>
            <a:r>
              <a:rPr lang="en-GB" sz="1100" dirty="0">
                <a:solidFill>
                  <a:schemeClr val="bg1"/>
                </a:solidFill>
                <a:latin typeface="Calibri Light"/>
                <a:ea typeface="+mn-lt"/>
                <a:cs typeface="+mn-lt"/>
              </a:rPr>
              <a:t>For this activity we would suggest a running time of 1 - 2 hours, depending on numbers.</a:t>
            </a:r>
            <a:endParaRPr lang="en-US" sz="1100" dirty="0">
              <a:solidFill>
                <a:schemeClr val="bg1"/>
              </a:solidFill>
              <a:latin typeface="Calibri Light"/>
              <a:ea typeface="+mn-lt"/>
              <a:cs typeface="+mn-lt"/>
            </a:endParaRPr>
          </a:p>
          <a:p>
            <a:pPr marL="285750" indent="-285750">
              <a:buFont typeface="Arial"/>
              <a:buChar char="•"/>
            </a:pPr>
            <a:endParaRPr lang="en-GB" sz="1100" dirty="0">
              <a:solidFill>
                <a:schemeClr val="tx1">
                  <a:lumMod val="75000"/>
                  <a:lumOff val="25000"/>
                </a:schemeClr>
              </a:solidFill>
              <a:latin typeface="Calibri Light"/>
              <a:ea typeface="+mn-lt"/>
              <a:cs typeface="+mn-lt"/>
            </a:endParaRPr>
          </a:p>
          <a:p>
            <a:r>
              <a:rPr lang="en-GB" sz="1100" b="1" u="sng" dirty="0">
                <a:solidFill>
                  <a:schemeClr val="bg1"/>
                </a:solidFill>
                <a:latin typeface="Calibri Light"/>
                <a:ea typeface="+mn-lt"/>
                <a:cs typeface="Calibri Light"/>
              </a:rPr>
              <a:t>:</a:t>
            </a:r>
            <a:endParaRPr lang="en-US" sz="1100" u="sng" dirty="0">
              <a:solidFill>
                <a:schemeClr val="bg1"/>
              </a:solidFill>
              <a:latin typeface="Calibri Light"/>
              <a:cs typeface="Calibri Light"/>
            </a:endParaRPr>
          </a:p>
          <a:p>
            <a:endParaRPr lang="en-GB" sz="1000" dirty="0">
              <a:solidFill>
                <a:schemeClr val="bg1"/>
              </a:solidFill>
              <a:latin typeface="Calibri Light"/>
              <a:ea typeface="+mn-lt"/>
              <a:cs typeface="+mn-lt"/>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Calibri Light"/>
                <a:cs typeface="Calibri Light"/>
              </a:rPr>
              <a:t>INDOOR TEAM BUILDING OPTIONS</a:t>
            </a:r>
          </a:p>
        </p:txBody>
      </p:sp>
      <p:pic>
        <p:nvPicPr>
          <p:cNvPr id="12" name="Picture 7" descr="A picture containing drawing, sign, mug&#10;&#10;Description generated with very high confidence">
            <a:extLst>
              <a:ext uri="{FF2B5EF4-FFF2-40B4-BE49-F238E27FC236}">
                <a16:creationId xmlns:a16="http://schemas.microsoft.com/office/drawing/2014/main" id="{B0D75355-6DE5-4F54-93EC-A72B5A378D10}"/>
              </a:ext>
            </a:extLst>
          </p:cNvPr>
          <p:cNvPicPr>
            <a:picLocks noChangeAspect="1"/>
          </p:cNvPicPr>
          <p:nvPr/>
        </p:nvPicPr>
        <p:blipFill>
          <a:blip r:embed="rId3"/>
          <a:stretch>
            <a:fillRect/>
          </a:stretch>
        </p:blipFill>
        <p:spPr>
          <a:xfrm>
            <a:off x="285475" y="6456880"/>
            <a:ext cx="949990" cy="302709"/>
          </a:xfrm>
          <a:prstGeom prst="rect">
            <a:avLst/>
          </a:prstGeom>
        </p:spPr>
      </p:pic>
      <p:sp>
        <p:nvSpPr>
          <p:cNvPr id="16" name="TextBox 15">
            <a:extLst>
              <a:ext uri="{FF2B5EF4-FFF2-40B4-BE49-F238E27FC236}">
                <a16:creationId xmlns:a16="http://schemas.microsoft.com/office/drawing/2014/main" id="{6071CBA3-64EB-4CBF-A0CC-99711BCB0C3F}"/>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www.actiondays.co.uk</a:t>
            </a:r>
            <a:endParaRPr lang="en-US" sz="1400">
              <a:solidFill>
                <a:schemeClr val="bg1"/>
              </a:solidFill>
              <a:latin typeface="Calibri Light"/>
            </a:endParaRPr>
          </a:p>
        </p:txBody>
      </p:sp>
      <p:sp>
        <p:nvSpPr>
          <p:cNvPr id="17" name="TextBox 16">
            <a:extLst>
              <a:ext uri="{FF2B5EF4-FFF2-40B4-BE49-F238E27FC236}">
                <a16:creationId xmlns:a16="http://schemas.microsoft.com/office/drawing/2014/main" id="{3B3E4E32-F023-48F0-8808-2381F9FA3002}"/>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cs typeface="Calibri Light"/>
              </a:rPr>
              <a:t>   01773 766 050</a:t>
            </a:r>
          </a:p>
        </p:txBody>
      </p:sp>
      <p:sp>
        <p:nvSpPr>
          <p:cNvPr id="18" name="TextBox 17">
            <a:extLst>
              <a:ext uri="{FF2B5EF4-FFF2-40B4-BE49-F238E27FC236}">
                <a16:creationId xmlns:a16="http://schemas.microsoft.com/office/drawing/2014/main" id="{1C21A412-FF8A-401B-B1B7-5A1A1B04946B}"/>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sales@actiondays.co.uk</a:t>
            </a:r>
          </a:p>
        </p:txBody>
      </p:sp>
      <p:cxnSp>
        <p:nvCxnSpPr>
          <p:cNvPr id="28" name="Straight Arrow Connector 27">
            <a:extLst>
              <a:ext uri="{FF2B5EF4-FFF2-40B4-BE49-F238E27FC236}">
                <a16:creationId xmlns:a16="http://schemas.microsoft.com/office/drawing/2014/main" id="{8B3E942A-912D-4FFC-B859-BF0DBF57A869}"/>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0664EE4-1659-4DF5-9B49-5129A37C93C6}"/>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grass, outdoor, field, park&#10;&#10;Description generated with very high confidence">
            <a:extLst>
              <a:ext uri="{FF2B5EF4-FFF2-40B4-BE49-F238E27FC236}">
                <a16:creationId xmlns:a16="http://schemas.microsoft.com/office/drawing/2014/main" id="{D0FEE3D0-A697-489C-98DE-2F0E12C9B3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65685" y="4944091"/>
            <a:ext cx="1624314" cy="1188536"/>
          </a:xfrm>
          <a:prstGeom prst="rect">
            <a:avLst/>
          </a:prstGeom>
        </p:spPr>
      </p:pic>
      <p:pic>
        <p:nvPicPr>
          <p:cNvPr id="20" name="Picture 20" descr="A picture containing indoor, table, room, standing&#10;&#10;Description generated with very high confidence">
            <a:extLst>
              <a:ext uri="{FF2B5EF4-FFF2-40B4-BE49-F238E27FC236}">
                <a16:creationId xmlns:a16="http://schemas.microsoft.com/office/drawing/2014/main" id="{8131F633-C7A0-47F9-BC49-C3A9CE44CA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9837" y="4944318"/>
            <a:ext cx="1624314" cy="1188085"/>
          </a:xfrm>
          <a:prstGeom prst="rect">
            <a:avLst/>
          </a:prstGeom>
        </p:spPr>
      </p:pic>
      <p:pic>
        <p:nvPicPr>
          <p:cNvPr id="22" name="Picture 22" descr="A group of people in a room&#10;&#10;Description generated with high confidence">
            <a:extLst>
              <a:ext uri="{FF2B5EF4-FFF2-40B4-BE49-F238E27FC236}">
                <a16:creationId xmlns:a16="http://schemas.microsoft.com/office/drawing/2014/main" id="{20ECB173-0AB4-4087-B5AC-F7CDEA16DD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5051" y="4943876"/>
            <a:ext cx="1624314" cy="1188967"/>
          </a:xfrm>
          <a:prstGeom prst="rect">
            <a:avLst/>
          </a:prstGeom>
        </p:spPr>
      </p:pic>
      <p:sp>
        <p:nvSpPr>
          <p:cNvPr id="21" name="TextBox 20">
            <a:extLst>
              <a:ext uri="{FF2B5EF4-FFF2-40B4-BE49-F238E27FC236}">
                <a16:creationId xmlns:a16="http://schemas.microsoft.com/office/drawing/2014/main" id="{737073F1-F75D-443E-ADC3-CEB5AFA9D884}"/>
              </a:ext>
            </a:extLst>
          </p:cNvPr>
          <p:cNvSpPr txBox="1"/>
          <p:nvPr/>
        </p:nvSpPr>
        <p:spPr>
          <a:xfrm>
            <a:off x="480349" y="637740"/>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Calibri Light"/>
                <a:cs typeface="Calibri Light"/>
              </a:rPr>
              <a:t>I N   I T   2   W I N   IT </a:t>
            </a:r>
            <a:endParaRPr lang="en-US" sz="1600" dirty="0">
              <a:solidFill>
                <a:schemeClr val="bg1"/>
              </a:solidFill>
              <a:latin typeface="Calibri Light"/>
              <a:cs typeface="Calibri Light"/>
            </a:endParaRPr>
          </a:p>
        </p:txBody>
      </p:sp>
      <p:sp>
        <p:nvSpPr>
          <p:cNvPr id="23" name="TextBox 22">
            <a:extLst>
              <a:ext uri="{FF2B5EF4-FFF2-40B4-BE49-F238E27FC236}">
                <a16:creationId xmlns:a16="http://schemas.microsoft.com/office/drawing/2014/main" id="{2A281F4D-4250-4111-BB06-36D6D77F91E6}"/>
              </a:ext>
            </a:extLst>
          </p:cNvPr>
          <p:cNvSpPr txBox="1"/>
          <p:nvPr/>
        </p:nvSpPr>
        <p:spPr>
          <a:xfrm>
            <a:off x="475468" y="1056472"/>
            <a:ext cx="5472895" cy="3462486"/>
          </a:xfrm>
          <a:custGeom>
            <a:avLst/>
            <a:gdLst>
              <a:gd name="connsiteX0" fmla="*/ 0 w 5472895"/>
              <a:gd name="connsiteY0" fmla="*/ 0 h 3462486"/>
              <a:gd name="connsiteX1" fmla="*/ 602018 w 5472895"/>
              <a:gd name="connsiteY1" fmla="*/ 0 h 3462486"/>
              <a:gd name="connsiteX2" fmla="*/ 985121 w 5472895"/>
              <a:gd name="connsiteY2" fmla="*/ 0 h 3462486"/>
              <a:gd name="connsiteX3" fmla="*/ 1587140 w 5472895"/>
              <a:gd name="connsiteY3" fmla="*/ 0 h 3462486"/>
              <a:gd name="connsiteX4" fmla="*/ 2024971 w 5472895"/>
              <a:gd name="connsiteY4" fmla="*/ 0 h 3462486"/>
              <a:gd name="connsiteX5" fmla="*/ 2572261 w 5472895"/>
              <a:gd name="connsiteY5" fmla="*/ 0 h 3462486"/>
              <a:gd name="connsiteX6" fmla="*/ 3064821 w 5472895"/>
              <a:gd name="connsiteY6" fmla="*/ 0 h 3462486"/>
              <a:gd name="connsiteX7" fmla="*/ 3447924 w 5472895"/>
              <a:gd name="connsiteY7" fmla="*/ 0 h 3462486"/>
              <a:gd name="connsiteX8" fmla="*/ 3995213 w 5472895"/>
              <a:gd name="connsiteY8" fmla="*/ 0 h 3462486"/>
              <a:gd name="connsiteX9" fmla="*/ 4487774 w 5472895"/>
              <a:gd name="connsiteY9" fmla="*/ 0 h 3462486"/>
              <a:gd name="connsiteX10" fmla="*/ 4980334 w 5472895"/>
              <a:gd name="connsiteY10" fmla="*/ 0 h 3462486"/>
              <a:gd name="connsiteX11" fmla="*/ 5472895 w 5472895"/>
              <a:gd name="connsiteY11" fmla="*/ 0 h 3462486"/>
              <a:gd name="connsiteX12" fmla="*/ 5472895 w 5472895"/>
              <a:gd name="connsiteY12" fmla="*/ 473206 h 3462486"/>
              <a:gd name="connsiteX13" fmla="*/ 5472895 w 5472895"/>
              <a:gd name="connsiteY13" fmla="*/ 1119537 h 3462486"/>
              <a:gd name="connsiteX14" fmla="*/ 5472895 w 5472895"/>
              <a:gd name="connsiteY14" fmla="*/ 1592744 h 3462486"/>
              <a:gd name="connsiteX15" fmla="*/ 5472895 w 5472895"/>
              <a:gd name="connsiteY15" fmla="*/ 2065950 h 3462486"/>
              <a:gd name="connsiteX16" fmla="*/ 5472895 w 5472895"/>
              <a:gd name="connsiteY16" fmla="*/ 2712281 h 3462486"/>
              <a:gd name="connsiteX17" fmla="*/ 5472895 w 5472895"/>
              <a:gd name="connsiteY17" fmla="*/ 3462486 h 3462486"/>
              <a:gd name="connsiteX18" fmla="*/ 4925606 w 5472895"/>
              <a:gd name="connsiteY18" fmla="*/ 3462486 h 3462486"/>
              <a:gd name="connsiteX19" fmla="*/ 4323587 w 5472895"/>
              <a:gd name="connsiteY19" fmla="*/ 3462486 h 3462486"/>
              <a:gd name="connsiteX20" fmla="*/ 3721569 w 5472895"/>
              <a:gd name="connsiteY20" fmla="*/ 3462486 h 3462486"/>
              <a:gd name="connsiteX21" fmla="*/ 3119550 w 5472895"/>
              <a:gd name="connsiteY21" fmla="*/ 3462486 h 3462486"/>
              <a:gd name="connsiteX22" fmla="*/ 2626990 w 5472895"/>
              <a:gd name="connsiteY22" fmla="*/ 3462486 h 3462486"/>
              <a:gd name="connsiteX23" fmla="*/ 2243887 w 5472895"/>
              <a:gd name="connsiteY23" fmla="*/ 3462486 h 3462486"/>
              <a:gd name="connsiteX24" fmla="*/ 1860784 w 5472895"/>
              <a:gd name="connsiteY24" fmla="*/ 3462486 h 3462486"/>
              <a:gd name="connsiteX25" fmla="*/ 1422953 w 5472895"/>
              <a:gd name="connsiteY25" fmla="*/ 3462486 h 3462486"/>
              <a:gd name="connsiteX26" fmla="*/ 985121 w 5472895"/>
              <a:gd name="connsiteY26" fmla="*/ 3462486 h 3462486"/>
              <a:gd name="connsiteX27" fmla="*/ 492561 w 5472895"/>
              <a:gd name="connsiteY27" fmla="*/ 3462486 h 3462486"/>
              <a:gd name="connsiteX28" fmla="*/ 0 w 5472895"/>
              <a:gd name="connsiteY28" fmla="*/ 3462486 h 3462486"/>
              <a:gd name="connsiteX29" fmla="*/ 0 w 5472895"/>
              <a:gd name="connsiteY29" fmla="*/ 2816155 h 3462486"/>
              <a:gd name="connsiteX30" fmla="*/ 0 w 5472895"/>
              <a:gd name="connsiteY30" fmla="*/ 2342949 h 3462486"/>
              <a:gd name="connsiteX31" fmla="*/ 0 w 5472895"/>
              <a:gd name="connsiteY31" fmla="*/ 1800493 h 3462486"/>
              <a:gd name="connsiteX32" fmla="*/ 0 w 5472895"/>
              <a:gd name="connsiteY32" fmla="*/ 1258037 h 3462486"/>
              <a:gd name="connsiteX33" fmla="*/ 0 w 5472895"/>
              <a:gd name="connsiteY33" fmla="*/ 646331 h 3462486"/>
              <a:gd name="connsiteX34" fmla="*/ 0 w 5472895"/>
              <a:gd name="connsiteY34" fmla="*/ 0 h 346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462486"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92036" y="117577"/>
                  <a:pt x="5418609" y="354486"/>
                  <a:pt x="5472895" y="473206"/>
                </a:cubicBezTo>
                <a:cubicBezTo>
                  <a:pt x="5527181" y="591926"/>
                  <a:pt x="5472274" y="853901"/>
                  <a:pt x="5472895" y="1119537"/>
                </a:cubicBezTo>
                <a:cubicBezTo>
                  <a:pt x="5473516" y="1385173"/>
                  <a:pt x="5421559" y="1434700"/>
                  <a:pt x="5472895" y="1592744"/>
                </a:cubicBezTo>
                <a:cubicBezTo>
                  <a:pt x="5524231" y="1750788"/>
                  <a:pt x="5424784" y="1903518"/>
                  <a:pt x="5472895" y="2065950"/>
                </a:cubicBezTo>
                <a:cubicBezTo>
                  <a:pt x="5521006" y="2228382"/>
                  <a:pt x="5429444" y="2402901"/>
                  <a:pt x="5472895" y="2712281"/>
                </a:cubicBezTo>
                <a:cubicBezTo>
                  <a:pt x="5516346" y="3021661"/>
                  <a:pt x="5450070" y="3236879"/>
                  <a:pt x="5472895" y="3462486"/>
                </a:cubicBezTo>
                <a:cubicBezTo>
                  <a:pt x="5288387" y="3493239"/>
                  <a:pt x="5184528" y="3440525"/>
                  <a:pt x="4925606" y="3462486"/>
                </a:cubicBezTo>
                <a:cubicBezTo>
                  <a:pt x="4666684" y="3484447"/>
                  <a:pt x="4589126" y="3449902"/>
                  <a:pt x="4323587" y="3462486"/>
                </a:cubicBezTo>
                <a:cubicBezTo>
                  <a:pt x="4058048" y="3475070"/>
                  <a:pt x="3957540" y="3426871"/>
                  <a:pt x="3721569" y="3462486"/>
                </a:cubicBezTo>
                <a:cubicBezTo>
                  <a:pt x="3485598" y="3498101"/>
                  <a:pt x="3398411" y="3432553"/>
                  <a:pt x="3119550" y="3462486"/>
                </a:cubicBezTo>
                <a:cubicBezTo>
                  <a:pt x="2840689" y="3492419"/>
                  <a:pt x="2759106" y="3414554"/>
                  <a:pt x="2626990" y="3462486"/>
                </a:cubicBezTo>
                <a:cubicBezTo>
                  <a:pt x="2494874" y="3510418"/>
                  <a:pt x="2338694" y="3459716"/>
                  <a:pt x="2243887" y="3462486"/>
                </a:cubicBezTo>
                <a:cubicBezTo>
                  <a:pt x="2149080" y="3465256"/>
                  <a:pt x="2033109" y="3445896"/>
                  <a:pt x="1860784" y="3462486"/>
                </a:cubicBezTo>
                <a:cubicBezTo>
                  <a:pt x="1688459" y="3479076"/>
                  <a:pt x="1510708" y="3429303"/>
                  <a:pt x="1422953" y="3462486"/>
                </a:cubicBezTo>
                <a:cubicBezTo>
                  <a:pt x="1335198" y="3495669"/>
                  <a:pt x="1180370" y="3411042"/>
                  <a:pt x="985121" y="3462486"/>
                </a:cubicBezTo>
                <a:cubicBezTo>
                  <a:pt x="789872" y="3513930"/>
                  <a:pt x="677346" y="3445585"/>
                  <a:pt x="492561" y="3462486"/>
                </a:cubicBezTo>
                <a:cubicBezTo>
                  <a:pt x="307776" y="3479387"/>
                  <a:pt x="176492" y="3437893"/>
                  <a:pt x="0" y="3462486"/>
                </a:cubicBezTo>
                <a:cubicBezTo>
                  <a:pt x="-69990" y="3215558"/>
                  <a:pt x="59328" y="2949843"/>
                  <a:pt x="0" y="2816155"/>
                </a:cubicBezTo>
                <a:cubicBezTo>
                  <a:pt x="-59328" y="2682467"/>
                  <a:pt x="10222" y="2451174"/>
                  <a:pt x="0" y="2342949"/>
                </a:cubicBezTo>
                <a:cubicBezTo>
                  <a:pt x="-10222" y="2234724"/>
                  <a:pt x="49345" y="2045521"/>
                  <a:pt x="0" y="1800493"/>
                </a:cubicBezTo>
                <a:cubicBezTo>
                  <a:pt x="-49345" y="1555465"/>
                  <a:pt x="6058" y="1521459"/>
                  <a:pt x="0" y="1258037"/>
                </a:cubicBezTo>
                <a:cubicBezTo>
                  <a:pt x="-6058" y="994615"/>
                  <a:pt x="11785" y="947509"/>
                  <a:pt x="0" y="646331"/>
                </a:cubicBezTo>
                <a:cubicBezTo>
                  <a:pt x="-11785" y="345153"/>
                  <a:pt x="36220" y="177800"/>
                  <a:pt x="0" y="0"/>
                </a:cubicBezTo>
                <a:close/>
              </a:path>
              <a:path w="5472895" h="3462486"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87110" y="261597"/>
                  <a:pt x="5465942" y="364213"/>
                  <a:pt x="5472895" y="577081"/>
                </a:cubicBezTo>
                <a:cubicBezTo>
                  <a:pt x="5479848" y="789949"/>
                  <a:pt x="5466963" y="1060015"/>
                  <a:pt x="5472895" y="1223412"/>
                </a:cubicBezTo>
                <a:cubicBezTo>
                  <a:pt x="5478827" y="1386809"/>
                  <a:pt x="5428876" y="1698762"/>
                  <a:pt x="5472895" y="1835118"/>
                </a:cubicBezTo>
                <a:cubicBezTo>
                  <a:pt x="5516914" y="1971474"/>
                  <a:pt x="5471415" y="2138398"/>
                  <a:pt x="5472895" y="2308324"/>
                </a:cubicBezTo>
                <a:cubicBezTo>
                  <a:pt x="5474375" y="2478250"/>
                  <a:pt x="5449732" y="2800147"/>
                  <a:pt x="5472895" y="2954655"/>
                </a:cubicBezTo>
                <a:cubicBezTo>
                  <a:pt x="5496058" y="3109163"/>
                  <a:pt x="5445612" y="3271866"/>
                  <a:pt x="5472895" y="3462486"/>
                </a:cubicBezTo>
                <a:cubicBezTo>
                  <a:pt x="5270698" y="3471894"/>
                  <a:pt x="5220415" y="3415621"/>
                  <a:pt x="4980334" y="3462486"/>
                </a:cubicBezTo>
                <a:cubicBezTo>
                  <a:pt x="4740253" y="3509351"/>
                  <a:pt x="4503562" y="3407135"/>
                  <a:pt x="4378316" y="3462486"/>
                </a:cubicBezTo>
                <a:cubicBezTo>
                  <a:pt x="4253070" y="3517837"/>
                  <a:pt x="4041578" y="3444014"/>
                  <a:pt x="3885755" y="3462486"/>
                </a:cubicBezTo>
                <a:cubicBezTo>
                  <a:pt x="3729932" y="3480958"/>
                  <a:pt x="3407676" y="3413554"/>
                  <a:pt x="3229008" y="3462486"/>
                </a:cubicBezTo>
                <a:cubicBezTo>
                  <a:pt x="3050340" y="3511418"/>
                  <a:pt x="2870119" y="3431513"/>
                  <a:pt x="2572261" y="3462486"/>
                </a:cubicBezTo>
                <a:cubicBezTo>
                  <a:pt x="2274403" y="3493459"/>
                  <a:pt x="2183130" y="3421637"/>
                  <a:pt x="1915513" y="3462486"/>
                </a:cubicBezTo>
                <a:cubicBezTo>
                  <a:pt x="1647896" y="3503335"/>
                  <a:pt x="1615891" y="3432860"/>
                  <a:pt x="1532411" y="3462486"/>
                </a:cubicBezTo>
                <a:cubicBezTo>
                  <a:pt x="1448931" y="3492112"/>
                  <a:pt x="1259881" y="3447553"/>
                  <a:pt x="1094579" y="3462486"/>
                </a:cubicBezTo>
                <a:cubicBezTo>
                  <a:pt x="929277" y="3477419"/>
                  <a:pt x="846089" y="3448457"/>
                  <a:pt x="602018" y="3462486"/>
                </a:cubicBezTo>
                <a:cubicBezTo>
                  <a:pt x="357947" y="3476515"/>
                  <a:pt x="161869" y="3446576"/>
                  <a:pt x="0" y="3462486"/>
                </a:cubicBezTo>
                <a:cubicBezTo>
                  <a:pt x="-42863" y="3305497"/>
                  <a:pt x="4823" y="3085190"/>
                  <a:pt x="0" y="2885405"/>
                </a:cubicBezTo>
                <a:cubicBezTo>
                  <a:pt x="-4823" y="2685620"/>
                  <a:pt x="5863" y="2542364"/>
                  <a:pt x="0" y="2239074"/>
                </a:cubicBezTo>
                <a:cubicBezTo>
                  <a:pt x="-5863" y="1935784"/>
                  <a:pt x="53684" y="1776855"/>
                  <a:pt x="0" y="1627368"/>
                </a:cubicBezTo>
                <a:cubicBezTo>
                  <a:pt x="-53684" y="1477881"/>
                  <a:pt x="49578" y="1276923"/>
                  <a:pt x="0" y="1015663"/>
                </a:cubicBezTo>
                <a:cubicBezTo>
                  <a:pt x="-49578" y="754404"/>
                  <a:pt x="5791" y="726996"/>
                  <a:pt x="0" y="542456"/>
                </a:cubicBezTo>
                <a:cubicBezTo>
                  <a:pt x="-5791" y="357916"/>
                  <a:pt x="20556" y="183120"/>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panose="020F0302020204030204" pitchFamily="34" charset="0"/>
                <a:ea typeface="+mn-lt"/>
                <a:cs typeface="Calibri Light" panose="020F0302020204030204" pitchFamily="34" charset="0"/>
              </a:rPr>
              <a:t>D E S C R I P T I O N:</a:t>
            </a:r>
            <a:endParaRPr lang="en-US" sz="1100" u="sng" dirty="0">
              <a:solidFill>
                <a:schemeClr val="bg1"/>
              </a:solidFill>
              <a:latin typeface="Calibri Light" panose="020F0302020204030204" pitchFamily="34" charset="0"/>
              <a:cs typeface="Calibri Light" panose="020F0302020204030204" pitchFamily="34" charset="0"/>
            </a:endParaRPr>
          </a:p>
          <a:p>
            <a:pPr algn="just"/>
            <a:r>
              <a:rPr lang="en-GB" sz="1100" dirty="0">
                <a:solidFill>
                  <a:schemeClr val="bg1">
                    <a:lumMod val="95000"/>
                  </a:schemeClr>
                </a:solidFill>
                <a:latin typeface="Calibri Light" panose="020F0302020204030204" pitchFamily="34" charset="0"/>
                <a:ea typeface="+mn-lt"/>
                <a:cs typeface="Calibri Light" panose="020F0302020204030204" pitchFamily="34" charset="0"/>
              </a:rPr>
              <a:t>30 seconds remaining… Do you have a steady hand? 10 seconds remaining… Do you have the state of mind? </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algn="just"/>
            <a:endParaRPr lang="en-GB" sz="1100" dirty="0">
              <a:latin typeface="Calibri Light" panose="020F0302020204030204" pitchFamily="34" charset="0"/>
              <a:ea typeface="+mn-lt"/>
              <a:cs typeface="Calibri Light" panose="020F0302020204030204" pitchFamily="34" charset="0"/>
            </a:endParaRPr>
          </a:p>
          <a:p>
            <a:pPr algn="just"/>
            <a:r>
              <a:rPr lang="en-GB" sz="1100" dirty="0">
                <a:solidFill>
                  <a:schemeClr val="bg1">
                    <a:lumMod val="95000"/>
                  </a:schemeClr>
                </a:solidFill>
                <a:latin typeface="Calibri Light" panose="020F0302020204030204" pitchFamily="34" charset="0"/>
                <a:ea typeface="+mn-lt"/>
                <a:cs typeface="Calibri Light" panose="020F0302020204030204" pitchFamily="34" charset="0"/>
              </a:rPr>
              <a:t>The countdown starts. Your team is cheering you on. You have two minutes to succeed and not everything is as easy as it looks. Choose wisely and utilise the strengths of each individual team member. Will you fall to pieces or are you In it 2 Win it?!</a:t>
            </a:r>
            <a:endParaRPr lang="en-US" sz="1100" dirty="0">
              <a:solidFill>
                <a:schemeClr val="bg1">
                  <a:lumMod val="95000"/>
                </a:schemeClr>
              </a:solidFill>
              <a:latin typeface="Calibri Light" panose="020F0302020204030204" pitchFamily="34" charset="0"/>
              <a:cs typeface="Calibri Light" panose="020F0302020204030204" pitchFamily="34" charset="0"/>
            </a:endParaRPr>
          </a:p>
          <a:p>
            <a:endParaRPr lang="en-GB" sz="1100" dirty="0">
              <a:solidFill>
                <a:schemeClr val="bg1"/>
              </a:solidFill>
              <a:latin typeface="Calibri Light" panose="020F0302020204030204" pitchFamily="34" charset="0"/>
              <a:ea typeface="+mn-lt"/>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T E A M   B U I L D I N G   B E N E F I T S:</a:t>
            </a:r>
            <a:endParaRPr lang="en-US" sz="1100" u="sng" dirty="0">
              <a:solidFill>
                <a:schemeClr val="bg1"/>
              </a:solidFill>
              <a:latin typeface="Calibri Light" panose="020F0302020204030204" pitchFamily="34" charset="0"/>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Goal setting</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Problem solving </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Confidence booster</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Encourages competition</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Creative thinking</a:t>
            </a:r>
          </a:p>
          <a:p>
            <a:pPr marL="171450" indent="-171450">
              <a:buFont typeface="Arial,Sans-Serif"/>
              <a:buChar char="•"/>
            </a:pPr>
            <a:endParaRPr lang="en-GB" sz="1100" dirty="0">
              <a:solidFill>
                <a:srgbClr val="000000"/>
              </a:solidFill>
              <a:latin typeface="Calibri Light" panose="020F0302020204030204" pitchFamily="34" charset="0"/>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D U R A T I O N:</a:t>
            </a:r>
            <a:endParaRPr lang="en-US" sz="1100" u="sng" dirty="0">
              <a:solidFill>
                <a:schemeClr val="bg1"/>
              </a:solidFill>
              <a:latin typeface="Calibri Light" panose="020F0302020204030204" pitchFamily="34" charset="0"/>
              <a:cs typeface="Calibri Light" panose="020F0302020204030204" pitchFamily="34" charset="0"/>
            </a:endParaRPr>
          </a:p>
          <a:p>
            <a:r>
              <a:rPr lang="en-GB" sz="1100" dirty="0">
                <a:solidFill>
                  <a:schemeClr val="bg1"/>
                </a:solidFill>
                <a:latin typeface="Calibri Light" panose="020F0302020204030204" pitchFamily="34" charset="0"/>
                <a:ea typeface="+mn-lt"/>
                <a:cs typeface="Calibri Light" panose="020F0302020204030204" pitchFamily="34" charset="0"/>
              </a:rPr>
              <a:t>For this activity we would suggest a running time of 45 minutes - 1 hour.</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285750" indent="-285750">
              <a:buFont typeface="Arial"/>
              <a:buChar char="•"/>
            </a:pPr>
            <a:endParaRPr lang="en-GB" sz="1100" dirty="0">
              <a:solidFill>
                <a:schemeClr val="tx1">
                  <a:lumMod val="75000"/>
                  <a:lumOff val="25000"/>
                </a:schemeClr>
              </a:solidFill>
              <a:latin typeface="Calibri Light" panose="020F0302020204030204" pitchFamily="34" charset="0"/>
              <a:ea typeface="+mn-lt"/>
              <a:cs typeface="Calibri Light" panose="020F0302020204030204" pitchFamily="34" charset="0"/>
            </a:endParaRPr>
          </a:p>
          <a:p>
            <a:endParaRPr lang="en-GB" sz="1000" dirty="0">
              <a:solidFill>
                <a:schemeClr val="bg1"/>
              </a:solidFill>
              <a:latin typeface="Calibri Light"/>
              <a:ea typeface="+mn-lt"/>
              <a:cs typeface="+mn-lt"/>
            </a:endParaRPr>
          </a:p>
          <a:p>
            <a:endParaRPr lang="en-GB" sz="1000" dirty="0">
              <a:solidFill>
                <a:schemeClr val="bg1"/>
              </a:solidFill>
              <a:latin typeface="Calibri Light"/>
              <a:ea typeface="+mn-lt"/>
              <a:cs typeface="+mn-lt"/>
            </a:endParaRPr>
          </a:p>
        </p:txBody>
      </p:sp>
      <p:pic>
        <p:nvPicPr>
          <p:cNvPr id="27" name="Picture 6" descr="A group of people standing in front of a blue table&#10;&#10;Description generated with high confidence">
            <a:extLst>
              <a:ext uri="{FF2B5EF4-FFF2-40B4-BE49-F238E27FC236}">
                <a16:creationId xmlns:a16="http://schemas.microsoft.com/office/drawing/2014/main" id="{52B8E04B-4788-4943-A200-A749282429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35054" y="4944091"/>
            <a:ext cx="1801906" cy="1229949"/>
          </a:xfrm>
          <a:prstGeom prst="rect">
            <a:avLst/>
          </a:prstGeom>
        </p:spPr>
      </p:pic>
      <p:pic>
        <p:nvPicPr>
          <p:cNvPr id="29" name="Picture 10" descr="A person taking a selfie&#10;&#10;Description generated with high confidence">
            <a:extLst>
              <a:ext uri="{FF2B5EF4-FFF2-40B4-BE49-F238E27FC236}">
                <a16:creationId xmlns:a16="http://schemas.microsoft.com/office/drawing/2014/main" id="{E1EE9756-6C22-4330-836B-4375A46864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3500" y="4944091"/>
            <a:ext cx="1801906" cy="1229949"/>
          </a:xfrm>
          <a:prstGeom prst="rect">
            <a:avLst/>
          </a:prstGeom>
        </p:spPr>
      </p:pic>
      <p:pic>
        <p:nvPicPr>
          <p:cNvPr id="31" name="Picture 19" descr="A picture containing person, indoor, woman, table&#10;&#10;Description generated with very high confidence">
            <a:extLst>
              <a:ext uri="{FF2B5EF4-FFF2-40B4-BE49-F238E27FC236}">
                <a16:creationId xmlns:a16="http://schemas.microsoft.com/office/drawing/2014/main" id="{DCDF7EAD-8F8D-4051-AEE2-69E8E5C4EB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26607" y="4944091"/>
            <a:ext cx="1828800" cy="1229949"/>
          </a:xfrm>
          <a:prstGeom prst="rect">
            <a:avLst/>
          </a:prstGeom>
        </p:spPr>
      </p:pic>
    </p:spTree>
    <p:custDataLst>
      <p:tags r:id="rId1"/>
    </p:custDataLst>
    <p:extLst>
      <p:ext uri="{BB962C8B-B14F-4D97-AF65-F5344CB8AC3E}">
        <p14:creationId xmlns:p14="http://schemas.microsoft.com/office/powerpoint/2010/main" val="334046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6180487" y="917408"/>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6406588" y="637740"/>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T E A M   G A M E S </a:t>
            </a:r>
          </a:p>
        </p:txBody>
      </p:sp>
      <p:sp>
        <p:nvSpPr>
          <p:cNvPr id="2" name="TextBox 1">
            <a:extLst>
              <a:ext uri="{FF2B5EF4-FFF2-40B4-BE49-F238E27FC236}">
                <a16:creationId xmlns:a16="http://schemas.microsoft.com/office/drawing/2014/main" id="{181B39B4-4469-4CF5-ADA4-FA94BB336B25}"/>
              </a:ext>
            </a:extLst>
          </p:cNvPr>
          <p:cNvSpPr txBox="1"/>
          <p:nvPr/>
        </p:nvSpPr>
        <p:spPr>
          <a:xfrm>
            <a:off x="6408972" y="1056473"/>
            <a:ext cx="5472895" cy="3308598"/>
          </a:xfrm>
          <a:custGeom>
            <a:avLst/>
            <a:gdLst>
              <a:gd name="connsiteX0" fmla="*/ 0 w 5472895"/>
              <a:gd name="connsiteY0" fmla="*/ 0 h 3308598"/>
              <a:gd name="connsiteX1" fmla="*/ 602018 w 5472895"/>
              <a:gd name="connsiteY1" fmla="*/ 0 h 3308598"/>
              <a:gd name="connsiteX2" fmla="*/ 985121 w 5472895"/>
              <a:gd name="connsiteY2" fmla="*/ 0 h 3308598"/>
              <a:gd name="connsiteX3" fmla="*/ 1587140 w 5472895"/>
              <a:gd name="connsiteY3" fmla="*/ 0 h 3308598"/>
              <a:gd name="connsiteX4" fmla="*/ 2024971 w 5472895"/>
              <a:gd name="connsiteY4" fmla="*/ 0 h 3308598"/>
              <a:gd name="connsiteX5" fmla="*/ 2572261 w 5472895"/>
              <a:gd name="connsiteY5" fmla="*/ 0 h 3308598"/>
              <a:gd name="connsiteX6" fmla="*/ 3064821 w 5472895"/>
              <a:gd name="connsiteY6" fmla="*/ 0 h 3308598"/>
              <a:gd name="connsiteX7" fmla="*/ 3447924 w 5472895"/>
              <a:gd name="connsiteY7" fmla="*/ 0 h 3308598"/>
              <a:gd name="connsiteX8" fmla="*/ 3995213 w 5472895"/>
              <a:gd name="connsiteY8" fmla="*/ 0 h 3308598"/>
              <a:gd name="connsiteX9" fmla="*/ 4487774 w 5472895"/>
              <a:gd name="connsiteY9" fmla="*/ 0 h 3308598"/>
              <a:gd name="connsiteX10" fmla="*/ 4980334 w 5472895"/>
              <a:gd name="connsiteY10" fmla="*/ 0 h 3308598"/>
              <a:gd name="connsiteX11" fmla="*/ 5472895 w 5472895"/>
              <a:gd name="connsiteY11" fmla="*/ 0 h 3308598"/>
              <a:gd name="connsiteX12" fmla="*/ 5472895 w 5472895"/>
              <a:gd name="connsiteY12" fmla="*/ 452175 h 3308598"/>
              <a:gd name="connsiteX13" fmla="*/ 5472895 w 5472895"/>
              <a:gd name="connsiteY13" fmla="*/ 1069780 h 3308598"/>
              <a:gd name="connsiteX14" fmla="*/ 5472895 w 5472895"/>
              <a:gd name="connsiteY14" fmla="*/ 1521955 h 3308598"/>
              <a:gd name="connsiteX15" fmla="*/ 5472895 w 5472895"/>
              <a:gd name="connsiteY15" fmla="*/ 1974130 h 3308598"/>
              <a:gd name="connsiteX16" fmla="*/ 5472895 w 5472895"/>
              <a:gd name="connsiteY16" fmla="*/ 2591735 h 3308598"/>
              <a:gd name="connsiteX17" fmla="*/ 5472895 w 5472895"/>
              <a:gd name="connsiteY17" fmla="*/ 3308598 h 3308598"/>
              <a:gd name="connsiteX18" fmla="*/ 4925606 w 5472895"/>
              <a:gd name="connsiteY18" fmla="*/ 3308598 h 3308598"/>
              <a:gd name="connsiteX19" fmla="*/ 4323587 w 5472895"/>
              <a:gd name="connsiteY19" fmla="*/ 3308598 h 3308598"/>
              <a:gd name="connsiteX20" fmla="*/ 3721569 w 5472895"/>
              <a:gd name="connsiteY20" fmla="*/ 3308598 h 3308598"/>
              <a:gd name="connsiteX21" fmla="*/ 3119550 w 5472895"/>
              <a:gd name="connsiteY21" fmla="*/ 3308598 h 3308598"/>
              <a:gd name="connsiteX22" fmla="*/ 2626990 w 5472895"/>
              <a:gd name="connsiteY22" fmla="*/ 3308598 h 3308598"/>
              <a:gd name="connsiteX23" fmla="*/ 2243887 w 5472895"/>
              <a:gd name="connsiteY23" fmla="*/ 3308598 h 3308598"/>
              <a:gd name="connsiteX24" fmla="*/ 1860784 w 5472895"/>
              <a:gd name="connsiteY24" fmla="*/ 3308598 h 3308598"/>
              <a:gd name="connsiteX25" fmla="*/ 1422953 w 5472895"/>
              <a:gd name="connsiteY25" fmla="*/ 3308598 h 3308598"/>
              <a:gd name="connsiteX26" fmla="*/ 985121 w 5472895"/>
              <a:gd name="connsiteY26" fmla="*/ 3308598 h 3308598"/>
              <a:gd name="connsiteX27" fmla="*/ 492561 w 5472895"/>
              <a:gd name="connsiteY27" fmla="*/ 3308598 h 3308598"/>
              <a:gd name="connsiteX28" fmla="*/ 0 w 5472895"/>
              <a:gd name="connsiteY28" fmla="*/ 3308598 h 3308598"/>
              <a:gd name="connsiteX29" fmla="*/ 0 w 5472895"/>
              <a:gd name="connsiteY29" fmla="*/ 2690993 h 3308598"/>
              <a:gd name="connsiteX30" fmla="*/ 0 w 5472895"/>
              <a:gd name="connsiteY30" fmla="*/ 2238818 h 3308598"/>
              <a:gd name="connsiteX31" fmla="*/ 0 w 5472895"/>
              <a:gd name="connsiteY31" fmla="*/ 1720471 h 3308598"/>
              <a:gd name="connsiteX32" fmla="*/ 0 w 5472895"/>
              <a:gd name="connsiteY32" fmla="*/ 1202124 h 3308598"/>
              <a:gd name="connsiteX33" fmla="*/ 0 w 5472895"/>
              <a:gd name="connsiteY33" fmla="*/ 617605 h 3308598"/>
              <a:gd name="connsiteX34" fmla="*/ 0 w 5472895"/>
              <a:gd name="connsiteY34" fmla="*/ 0 h 330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308598"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96453" y="114123"/>
                  <a:pt x="5429579" y="267407"/>
                  <a:pt x="5472895" y="452175"/>
                </a:cubicBezTo>
                <a:cubicBezTo>
                  <a:pt x="5516211" y="636944"/>
                  <a:pt x="5424673" y="883220"/>
                  <a:pt x="5472895" y="1069780"/>
                </a:cubicBezTo>
                <a:cubicBezTo>
                  <a:pt x="5521117" y="1256341"/>
                  <a:pt x="5462811" y="1330863"/>
                  <a:pt x="5472895" y="1521955"/>
                </a:cubicBezTo>
                <a:cubicBezTo>
                  <a:pt x="5482979" y="1713047"/>
                  <a:pt x="5434838" y="1754924"/>
                  <a:pt x="5472895" y="1974130"/>
                </a:cubicBezTo>
                <a:cubicBezTo>
                  <a:pt x="5510952" y="2193336"/>
                  <a:pt x="5457897" y="2383050"/>
                  <a:pt x="5472895" y="2591735"/>
                </a:cubicBezTo>
                <a:cubicBezTo>
                  <a:pt x="5487893" y="2800420"/>
                  <a:pt x="5451474" y="3099006"/>
                  <a:pt x="5472895" y="3308598"/>
                </a:cubicBezTo>
                <a:cubicBezTo>
                  <a:pt x="5288387" y="3339351"/>
                  <a:pt x="5184528" y="3286637"/>
                  <a:pt x="4925606" y="3308598"/>
                </a:cubicBezTo>
                <a:cubicBezTo>
                  <a:pt x="4666684" y="3330559"/>
                  <a:pt x="4589126" y="3296014"/>
                  <a:pt x="4323587" y="3308598"/>
                </a:cubicBezTo>
                <a:cubicBezTo>
                  <a:pt x="4058048" y="3321182"/>
                  <a:pt x="3957540" y="3272983"/>
                  <a:pt x="3721569" y="3308598"/>
                </a:cubicBezTo>
                <a:cubicBezTo>
                  <a:pt x="3485598" y="3344213"/>
                  <a:pt x="3398411" y="3278665"/>
                  <a:pt x="3119550" y="3308598"/>
                </a:cubicBezTo>
                <a:cubicBezTo>
                  <a:pt x="2840689" y="3338531"/>
                  <a:pt x="2759106" y="3260666"/>
                  <a:pt x="2626990" y="3308598"/>
                </a:cubicBezTo>
                <a:cubicBezTo>
                  <a:pt x="2494874" y="3356530"/>
                  <a:pt x="2338694" y="3305828"/>
                  <a:pt x="2243887" y="3308598"/>
                </a:cubicBezTo>
                <a:cubicBezTo>
                  <a:pt x="2149080" y="3311368"/>
                  <a:pt x="2033109" y="3292008"/>
                  <a:pt x="1860784" y="3308598"/>
                </a:cubicBezTo>
                <a:cubicBezTo>
                  <a:pt x="1688459" y="3325188"/>
                  <a:pt x="1510708" y="3275415"/>
                  <a:pt x="1422953" y="3308598"/>
                </a:cubicBezTo>
                <a:cubicBezTo>
                  <a:pt x="1335198" y="3341781"/>
                  <a:pt x="1180370" y="3257154"/>
                  <a:pt x="985121" y="3308598"/>
                </a:cubicBezTo>
                <a:cubicBezTo>
                  <a:pt x="789872" y="3360042"/>
                  <a:pt x="677346" y="3291697"/>
                  <a:pt x="492561" y="3308598"/>
                </a:cubicBezTo>
                <a:cubicBezTo>
                  <a:pt x="307776" y="3325499"/>
                  <a:pt x="176492" y="3284005"/>
                  <a:pt x="0" y="3308598"/>
                </a:cubicBezTo>
                <a:cubicBezTo>
                  <a:pt x="-48559" y="3080289"/>
                  <a:pt x="2686" y="2905082"/>
                  <a:pt x="0" y="2690993"/>
                </a:cubicBezTo>
                <a:cubicBezTo>
                  <a:pt x="-2686" y="2476905"/>
                  <a:pt x="40182" y="2364952"/>
                  <a:pt x="0" y="2238818"/>
                </a:cubicBezTo>
                <a:cubicBezTo>
                  <a:pt x="-40182" y="2112685"/>
                  <a:pt x="40010" y="1937718"/>
                  <a:pt x="0" y="1720471"/>
                </a:cubicBezTo>
                <a:cubicBezTo>
                  <a:pt x="-40010" y="1503224"/>
                  <a:pt x="16968" y="1310821"/>
                  <a:pt x="0" y="1202124"/>
                </a:cubicBezTo>
                <a:cubicBezTo>
                  <a:pt x="-16968" y="1093427"/>
                  <a:pt x="8602" y="860771"/>
                  <a:pt x="0" y="617605"/>
                </a:cubicBezTo>
                <a:cubicBezTo>
                  <a:pt x="-8602" y="374439"/>
                  <a:pt x="47213" y="171890"/>
                  <a:pt x="0" y="0"/>
                </a:cubicBezTo>
                <a:close/>
              </a:path>
              <a:path w="5472895" h="3308598"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95040" y="124614"/>
                  <a:pt x="5446147" y="400244"/>
                  <a:pt x="5472895" y="551433"/>
                </a:cubicBezTo>
                <a:cubicBezTo>
                  <a:pt x="5499643" y="702622"/>
                  <a:pt x="5459278" y="864952"/>
                  <a:pt x="5472895" y="1169038"/>
                </a:cubicBezTo>
                <a:cubicBezTo>
                  <a:pt x="5486512" y="1473124"/>
                  <a:pt x="5405875" y="1532565"/>
                  <a:pt x="5472895" y="1753557"/>
                </a:cubicBezTo>
                <a:cubicBezTo>
                  <a:pt x="5539915" y="1974549"/>
                  <a:pt x="5468475" y="2099463"/>
                  <a:pt x="5472895" y="2205732"/>
                </a:cubicBezTo>
                <a:cubicBezTo>
                  <a:pt x="5477315" y="2312002"/>
                  <a:pt x="5428416" y="2523767"/>
                  <a:pt x="5472895" y="2823337"/>
                </a:cubicBezTo>
                <a:cubicBezTo>
                  <a:pt x="5517374" y="3122908"/>
                  <a:pt x="5439178" y="3176526"/>
                  <a:pt x="5472895" y="3308598"/>
                </a:cubicBezTo>
                <a:cubicBezTo>
                  <a:pt x="5270698" y="3318006"/>
                  <a:pt x="5220415" y="3261733"/>
                  <a:pt x="4980334" y="3308598"/>
                </a:cubicBezTo>
                <a:cubicBezTo>
                  <a:pt x="4740253" y="3355463"/>
                  <a:pt x="4503562" y="3253247"/>
                  <a:pt x="4378316" y="3308598"/>
                </a:cubicBezTo>
                <a:cubicBezTo>
                  <a:pt x="4253070" y="3363949"/>
                  <a:pt x="4041578" y="3290126"/>
                  <a:pt x="3885755" y="3308598"/>
                </a:cubicBezTo>
                <a:cubicBezTo>
                  <a:pt x="3729932" y="3327070"/>
                  <a:pt x="3407676" y="3259666"/>
                  <a:pt x="3229008" y="3308598"/>
                </a:cubicBezTo>
                <a:cubicBezTo>
                  <a:pt x="3050340" y="3357530"/>
                  <a:pt x="2870119" y="3277625"/>
                  <a:pt x="2572261" y="3308598"/>
                </a:cubicBezTo>
                <a:cubicBezTo>
                  <a:pt x="2274403" y="3339571"/>
                  <a:pt x="2183130" y="3267749"/>
                  <a:pt x="1915513" y="3308598"/>
                </a:cubicBezTo>
                <a:cubicBezTo>
                  <a:pt x="1647896" y="3349447"/>
                  <a:pt x="1615891" y="3278972"/>
                  <a:pt x="1532411" y="3308598"/>
                </a:cubicBezTo>
                <a:cubicBezTo>
                  <a:pt x="1448931" y="3338224"/>
                  <a:pt x="1259881" y="3293665"/>
                  <a:pt x="1094579" y="3308598"/>
                </a:cubicBezTo>
                <a:cubicBezTo>
                  <a:pt x="929277" y="3323531"/>
                  <a:pt x="846089" y="3294569"/>
                  <a:pt x="602018" y="3308598"/>
                </a:cubicBezTo>
                <a:cubicBezTo>
                  <a:pt x="357947" y="3322627"/>
                  <a:pt x="161869" y="3292688"/>
                  <a:pt x="0" y="3308598"/>
                </a:cubicBezTo>
                <a:cubicBezTo>
                  <a:pt x="-38352" y="3058056"/>
                  <a:pt x="56826" y="3022076"/>
                  <a:pt x="0" y="2757165"/>
                </a:cubicBezTo>
                <a:cubicBezTo>
                  <a:pt x="-56826" y="2492254"/>
                  <a:pt x="67417" y="2406831"/>
                  <a:pt x="0" y="2139560"/>
                </a:cubicBezTo>
                <a:cubicBezTo>
                  <a:pt x="-67417" y="1872289"/>
                  <a:pt x="36002" y="1846313"/>
                  <a:pt x="0" y="1555041"/>
                </a:cubicBezTo>
                <a:cubicBezTo>
                  <a:pt x="-36002" y="1263769"/>
                  <a:pt x="25343" y="1126938"/>
                  <a:pt x="0" y="970522"/>
                </a:cubicBezTo>
                <a:cubicBezTo>
                  <a:pt x="-25343" y="814106"/>
                  <a:pt x="48160" y="630328"/>
                  <a:pt x="0" y="518347"/>
                </a:cubicBezTo>
                <a:cubicBezTo>
                  <a:pt x="-48160" y="406367"/>
                  <a:pt x="18733" y="194674"/>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panose="020F0302020204030204" pitchFamily="34" charset="0"/>
                <a:ea typeface="+mn-lt"/>
                <a:cs typeface="Calibri Light" panose="020F0302020204030204" pitchFamily="34" charset="0"/>
              </a:rPr>
              <a:t>D E S C R I P T I O N:</a:t>
            </a:r>
            <a:endParaRPr lang="en-US" sz="1100" u="sng" dirty="0">
              <a:solidFill>
                <a:schemeClr val="bg1"/>
              </a:solidFill>
              <a:latin typeface="Calibri Light" panose="020F0302020204030204" pitchFamily="34" charset="0"/>
              <a:cs typeface="Calibri Light" panose="020F0302020204030204" pitchFamily="34" charset="0"/>
            </a:endParaRPr>
          </a:p>
          <a:p>
            <a:pPr algn="just"/>
            <a:r>
              <a:rPr lang="en-GB" sz="1100" dirty="0">
                <a:solidFill>
                  <a:schemeClr val="bg1">
                    <a:lumMod val="95000"/>
                  </a:schemeClr>
                </a:solidFill>
                <a:latin typeface="Calibri Light" panose="020F0302020204030204" pitchFamily="34" charset="0"/>
                <a:ea typeface="+mn-lt"/>
                <a:cs typeface="Calibri Light" panose="020F0302020204030204" pitchFamily="34" charset="0"/>
              </a:rPr>
              <a:t>Combining the best games from your adult years and the most memorable from your child hood, we will provide a night that is sure to please. Guests will compete head to head around a series of popular games that will test not only your nerve, but yours reflexes and aim too. </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algn="just"/>
            <a:endParaRPr lang="en-GB" sz="1100" dirty="0">
              <a:latin typeface="Calibri Light" panose="020F0302020204030204" pitchFamily="34" charset="0"/>
              <a:ea typeface="+mn-lt"/>
              <a:cs typeface="Calibri Light" panose="020F0302020204030204" pitchFamily="34" charset="0"/>
            </a:endParaRPr>
          </a:p>
          <a:p>
            <a:pPr algn="just"/>
            <a:r>
              <a:rPr lang="en-GB" sz="1100" dirty="0">
                <a:solidFill>
                  <a:schemeClr val="bg1">
                    <a:lumMod val="95000"/>
                  </a:schemeClr>
                </a:solidFill>
                <a:latin typeface="Calibri Light" panose="020F0302020204030204" pitchFamily="34" charset="0"/>
                <a:ea typeface="+mn-lt"/>
                <a:cs typeface="Calibri Light" panose="020F0302020204030204" pitchFamily="34" charset="0"/>
              </a:rPr>
              <a:t>This is an evening full of variety that is guaranteed to get different teams interacting throughout the duration, build on bonds, and encourage healthy competition in an informal and relaxed environment. </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algn="just"/>
            <a:endParaRPr lang="en-GB" sz="1100" dirty="0">
              <a:solidFill>
                <a:srgbClr val="000000"/>
              </a:solidFill>
              <a:latin typeface="Calibri Light" panose="020F0302020204030204" pitchFamily="34" charset="0"/>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T E A M   B U I L D I N G   B E N E F I T S:</a:t>
            </a:r>
            <a:endParaRPr lang="en-US" sz="1100" u="sng" dirty="0">
              <a:solidFill>
                <a:schemeClr val="bg1"/>
              </a:solidFill>
              <a:latin typeface="Calibri Light" panose="020F0302020204030204" pitchFamily="34" charset="0"/>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Interaction &amp; collaboration skills</a:t>
            </a:r>
            <a:endParaRPr lang="en-US" sz="1100" dirty="0">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Boosts morale &amp; confidence</a:t>
            </a:r>
            <a:endParaRPr lang="en-US" sz="1100" dirty="0">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Friendly competition </a:t>
            </a:r>
            <a:endParaRPr lang="en-US" sz="1100" dirty="0">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Breaks the ice</a:t>
            </a:r>
            <a:endParaRPr lang="en-GB" sz="1100" dirty="0">
              <a:latin typeface="Calibri Light" panose="020F0302020204030204" pitchFamily="34" charset="0"/>
              <a:cs typeface="Calibri Light" panose="020F0302020204030204" pitchFamily="34" charset="0"/>
            </a:endParaRPr>
          </a:p>
          <a:p>
            <a:pPr marL="171450" indent="-171450">
              <a:buFont typeface="Arial,Sans-Serif"/>
              <a:buChar char="•"/>
            </a:pPr>
            <a:endParaRPr lang="en-GB" sz="1100" b="1" dirty="0">
              <a:solidFill>
                <a:schemeClr val="bg1"/>
              </a:solidFill>
              <a:latin typeface="Calibri Light" panose="020F0302020204030204" pitchFamily="34" charset="0"/>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D U R A T I O N:</a:t>
            </a:r>
            <a:endParaRPr lang="en-US" sz="1100" u="sng" dirty="0">
              <a:solidFill>
                <a:schemeClr val="bg1"/>
              </a:solidFill>
              <a:latin typeface="Calibri Light" panose="020F0302020204030204" pitchFamily="34" charset="0"/>
              <a:cs typeface="Calibri Light" panose="020F0302020204030204" pitchFamily="34" charset="0"/>
            </a:endParaRPr>
          </a:p>
          <a:p>
            <a:r>
              <a:rPr lang="en-GB" sz="1100" dirty="0">
                <a:solidFill>
                  <a:schemeClr val="bg1"/>
                </a:solidFill>
                <a:latin typeface="Calibri Light" panose="020F0302020204030204" pitchFamily="34" charset="0"/>
                <a:ea typeface="+mn-lt"/>
                <a:cs typeface="Calibri Light" panose="020F0302020204030204" pitchFamily="34" charset="0"/>
              </a:rPr>
              <a:t>For this activity we would suggest a running time of 2 hours, depending on numbers.</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285750" indent="-285750">
              <a:buFont typeface="Arial"/>
              <a:buChar char="•"/>
            </a:pPr>
            <a:endParaRPr lang="en-GB" sz="1100" dirty="0">
              <a:solidFill>
                <a:schemeClr val="tx1">
                  <a:lumMod val="75000"/>
                  <a:lumOff val="25000"/>
                </a:schemeClr>
              </a:solidFill>
              <a:latin typeface="Calibri Light" panose="020F0302020204030204" pitchFamily="34" charset="0"/>
              <a:ea typeface="+mn-lt"/>
              <a:cs typeface="Calibri Light" panose="020F0302020204030204" pitchFamily="34" charset="0"/>
            </a:endParaRPr>
          </a:p>
          <a:p>
            <a:endParaRPr lang="en-GB" sz="1100" dirty="0">
              <a:solidFill>
                <a:schemeClr val="bg1"/>
              </a:solidFill>
              <a:latin typeface="Calibri Light" panose="020F0302020204030204" pitchFamily="34" charset="0"/>
              <a:ea typeface="+mn-lt"/>
              <a:cs typeface="Calibri Light" panose="020F0302020204030204" pitchFamily="34" charset="0"/>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Calibri Light"/>
                <a:cs typeface="Calibri Light"/>
              </a:rPr>
              <a:t>EVENING TEAM BUILDING OPTIONS</a:t>
            </a:r>
          </a:p>
        </p:txBody>
      </p:sp>
      <p:pic>
        <p:nvPicPr>
          <p:cNvPr id="12" name="Picture 7" descr="A picture containing drawing, sign, mug&#10;&#10;Description generated with very high confidence">
            <a:extLst>
              <a:ext uri="{FF2B5EF4-FFF2-40B4-BE49-F238E27FC236}">
                <a16:creationId xmlns:a16="http://schemas.microsoft.com/office/drawing/2014/main" id="{B0D75355-6DE5-4F54-93EC-A72B5A378D10}"/>
              </a:ext>
            </a:extLst>
          </p:cNvPr>
          <p:cNvPicPr>
            <a:picLocks noChangeAspect="1"/>
          </p:cNvPicPr>
          <p:nvPr/>
        </p:nvPicPr>
        <p:blipFill>
          <a:blip r:embed="rId3"/>
          <a:stretch>
            <a:fillRect/>
          </a:stretch>
        </p:blipFill>
        <p:spPr>
          <a:xfrm>
            <a:off x="285475" y="6456880"/>
            <a:ext cx="949990" cy="302709"/>
          </a:xfrm>
          <a:prstGeom prst="rect">
            <a:avLst/>
          </a:prstGeom>
        </p:spPr>
      </p:pic>
      <p:sp>
        <p:nvSpPr>
          <p:cNvPr id="16" name="TextBox 15">
            <a:extLst>
              <a:ext uri="{FF2B5EF4-FFF2-40B4-BE49-F238E27FC236}">
                <a16:creationId xmlns:a16="http://schemas.microsoft.com/office/drawing/2014/main" id="{6071CBA3-64EB-4CBF-A0CC-99711BCB0C3F}"/>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www.actiondays.co.uk</a:t>
            </a:r>
            <a:endParaRPr lang="en-US" sz="1400">
              <a:solidFill>
                <a:schemeClr val="bg1"/>
              </a:solidFill>
              <a:latin typeface="Calibri Light"/>
            </a:endParaRPr>
          </a:p>
        </p:txBody>
      </p:sp>
      <p:sp>
        <p:nvSpPr>
          <p:cNvPr id="17" name="TextBox 16">
            <a:extLst>
              <a:ext uri="{FF2B5EF4-FFF2-40B4-BE49-F238E27FC236}">
                <a16:creationId xmlns:a16="http://schemas.microsoft.com/office/drawing/2014/main" id="{3B3E4E32-F023-48F0-8808-2381F9FA3002}"/>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cs typeface="Calibri Light"/>
              </a:rPr>
              <a:t>   01773 766 050</a:t>
            </a:r>
          </a:p>
        </p:txBody>
      </p:sp>
      <p:sp>
        <p:nvSpPr>
          <p:cNvPr id="18" name="TextBox 17">
            <a:extLst>
              <a:ext uri="{FF2B5EF4-FFF2-40B4-BE49-F238E27FC236}">
                <a16:creationId xmlns:a16="http://schemas.microsoft.com/office/drawing/2014/main" id="{1C21A412-FF8A-401B-B1B7-5A1A1B04946B}"/>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sales@actiondays.co.uk</a:t>
            </a:r>
          </a:p>
        </p:txBody>
      </p:sp>
      <p:cxnSp>
        <p:nvCxnSpPr>
          <p:cNvPr id="28" name="Straight Arrow Connector 27">
            <a:extLst>
              <a:ext uri="{FF2B5EF4-FFF2-40B4-BE49-F238E27FC236}">
                <a16:creationId xmlns:a16="http://schemas.microsoft.com/office/drawing/2014/main" id="{8B3E942A-912D-4FFC-B859-BF0DBF57A869}"/>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0664EE4-1659-4DF5-9B49-5129A37C93C6}"/>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37073F1-F75D-443E-ADC3-CEB5AFA9D884}"/>
              </a:ext>
            </a:extLst>
          </p:cNvPr>
          <p:cNvSpPr txBox="1"/>
          <p:nvPr/>
        </p:nvSpPr>
        <p:spPr>
          <a:xfrm>
            <a:off x="480349" y="637740"/>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R A C E   N I G H T   </a:t>
            </a:r>
          </a:p>
        </p:txBody>
      </p:sp>
      <p:sp>
        <p:nvSpPr>
          <p:cNvPr id="23" name="TextBox 22">
            <a:extLst>
              <a:ext uri="{FF2B5EF4-FFF2-40B4-BE49-F238E27FC236}">
                <a16:creationId xmlns:a16="http://schemas.microsoft.com/office/drawing/2014/main" id="{2A281F4D-4250-4111-BB06-36D6D77F91E6}"/>
              </a:ext>
            </a:extLst>
          </p:cNvPr>
          <p:cNvSpPr txBox="1"/>
          <p:nvPr/>
        </p:nvSpPr>
        <p:spPr>
          <a:xfrm>
            <a:off x="473087" y="1095056"/>
            <a:ext cx="5472895" cy="3277820"/>
          </a:xfrm>
          <a:custGeom>
            <a:avLst/>
            <a:gdLst>
              <a:gd name="connsiteX0" fmla="*/ 0 w 5472895"/>
              <a:gd name="connsiteY0" fmla="*/ 0 h 3277820"/>
              <a:gd name="connsiteX1" fmla="*/ 602018 w 5472895"/>
              <a:gd name="connsiteY1" fmla="*/ 0 h 3277820"/>
              <a:gd name="connsiteX2" fmla="*/ 985121 w 5472895"/>
              <a:gd name="connsiteY2" fmla="*/ 0 h 3277820"/>
              <a:gd name="connsiteX3" fmla="*/ 1587140 w 5472895"/>
              <a:gd name="connsiteY3" fmla="*/ 0 h 3277820"/>
              <a:gd name="connsiteX4" fmla="*/ 2024971 w 5472895"/>
              <a:gd name="connsiteY4" fmla="*/ 0 h 3277820"/>
              <a:gd name="connsiteX5" fmla="*/ 2572261 w 5472895"/>
              <a:gd name="connsiteY5" fmla="*/ 0 h 3277820"/>
              <a:gd name="connsiteX6" fmla="*/ 3064821 w 5472895"/>
              <a:gd name="connsiteY6" fmla="*/ 0 h 3277820"/>
              <a:gd name="connsiteX7" fmla="*/ 3447924 w 5472895"/>
              <a:gd name="connsiteY7" fmla="*/ 0 h 3277820"/>
              <a:gd name="connsiteX8" fmla="*/ 3995213 w 5472895"/>
              <a:gd name="connsiteY8" fmla="*/ 0 h 3277820"/>
              <a:gd name="connsiteX9" fmla="*/ 4487774 w 5472895"/>
              <a:gd name="connsiteY9" fmla="*/ 0 h 3277820"/>
              <a:gd name="connsiteX10" fmla="*/ 4980334 w 5472895"/>
              <a:gd name="connsiteY10" fmla="*/ 0 h 3277820"/>
              <a:gd name="connsiteX11" fmla="*/ 5472895 w 5472895"/>
              <a:gd name="connsiteY11" fmla="*/ 0 h 3277820"/>
              <a:gd name="connsiteX12" fmla="*/ 5472895 w 5472895"/>
              <a:gd name="connsiteY12" fmla="*/ 447969 h 3277820"/>
              <a:gd name="connsiteX13" fmla="*/ 5472895 w 5472895"/>
              <a:gd name="connsiteY13" fmla="*/ 1059828 h 3277820"/>
              <a:gd name="connsiteX14" fmla="*/ 5472895 w 5472895"/>
              <a:gd name="connsiteY14" fmla="*/ 1507797 h 3277820"/>
              <a:gd name="connsiteX15" fmla="*/ 5472895 w 5472895"/>
              <a:gd name="connsiteY15" fmla="*/ 1955766 h 3277820"/>
              <a:gd name="connsiteX16" fmla="*/ 5472895 w 5472895"/>
              <a:gd name="connsiteY16" fmla="*/ 2567626 h 3277820"/>
              <a:gd name="connsiteX17" fmla="*/ 5472895 w 5472895"/>
              <a:gd name="connsiteY17" fmla="*/ 3277820 h 3277820"/>
              <a:gd name="connsiteX18" fmla="*/ 4925606 w 5472895"/>
              <a:gd name="connsiteY18" fmla="*/ 3277820 h 3277820"/>
              <a:gd name="connsiteX19" fmla="*/ 4323587 w 5472895"/>
              <a:gd name="connsiteY19" fmla="*/ 3277820 h 3277820"/>
              <a:gd name="connsiteX20" fmla="*/ 3721569 w 5472895"/>
              <a:gd name="connsiteY20" fmla="*/ 3277820 h 3277820"/>
              <a:gd name="connsiteX21" fmla="*/ 3119550 w 5472895"/>
              <a:gd name="connsiteY21" fmla="*/ 3277820 h 3277820"/>
              <a:gd name="connsiteX22" fmla="*/ 2626990 w 5472895"/>
              <a:gd name="connsiteY22" fmla="*/ 3277820 h 3277820"/>
              <a:gd name="connsiteX23" fmla="*/ 2243887 w 5472895"/>
              <a:gd name="connsiteY23" fmla="*/ 3277820 h 3277820"/>
              <a:gd name="connsiteX24" fmla="*/ 1860784 w 5472895"/>
              <a:gd name="connsiteY24" fmla="*/ 3277820 h 3277820"/>
              <a:gd name="connsiteX25" fmla="*/ 1422953 w 5472895"/>
              <a:gd name="connsiteY25" fmla="*/ 3277820 h 3277820"/>
              <a:gd name="connsiteX26" fmla="*/ 985121 w 5472895"/>
              <a:gd name="connsiteY26" fmla="*/ 3277820 h 3277820"/>
              <a:gd name="connsiteX27" fmla="*/ 492561 w 5472895"/>
              <a:gd name="connsiteY27" fmla="*/ 3277820 h 3277820"/>
              <a:gd name="connsiteX28" fmla="*/ 0 w 5472895"/>
              <a:gd name="connsiteY28" fmla="*/ 3277820 h 3277820"/>
              <a:gd name="connsiteX29" fmla="*/ 0 w 5472895"/>
              <a:gd name="connsiteY29" fmla="*/ 2665960 h 3277820"/>
              <a:gd name="connsiteX30" fmla="*/ 0 w 5472895"/>
              <a:gd name="connsiteY30" fmla="*/ 2217992 h 3277820"/>
              <a:gd name="connsiteX31" fmla="*/ 0 w 5472895"/>
              <a:gd name="connsiteY31" fmla="*/ 1704466 h 3277820"/>
              <a:gd name="connsiteX32" fmla="*/ 0 w 5472895"/>
              <a:gd name="connsiteY32" fmla="*/ 1190941 h 3277820"/>
              <a:gd name="connsiteX33" fmla="*/ 0 w 5472895"/>
              <a:gd name="connsiteY33" fmla="*/ 611860 h 3277820"/>
              <a:gd name="connsiteX34" fmla="*/ 0 w 5472895"/>
              <a:gd name="connsiteY34" fmla="*/ 0 h 327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277820"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74830" y="116268"/>
                  <a:pt x="5436656" y="344297"/>
                  <a:pt x="5472895" y="447969"/>
                </a:cubicBezTo>
                <a:cubicBezTo>
                  <a:pt x="5509134" y="551641"/>
                  <a:pt x="5424779" y="867982"/>
                  <a:pt x="5472895" y="1059828"/>
                </a:cubicBezTo>
                <a:cubicBezTo>
                  <a:pt x="5521011" y="1251674"/>
                  <a:pt x="5426880" y="1301965"/>
                  <a:pt x="5472895" y="1507797"/>
                </a:cubicBezTo>
                <a:cubicBezTo>
                  <a:pt x="5518910" y="1713629"/>
                  <a:pt x="5426089" y="1820083"/>
                  <a:pt x="5472895" y="1955766"/>
                </a:cubicBezTo>
                <a:cubicBezTo>
                  <a:pt x="5519701" y="2091449"/>
                  <a:pt x="5472813" y="2318569"/>
                  <a:pt x="5472895" y="2567626"/>
                </a:cubicBezTo>
                <a:cubicBezTo>
                  <a:pt x="5472977" y="2816683"/>
                  <a:pt x="5434253" y="2997073"/>
                  <a:pt x="5472895" y="3277820"/>
                </a:cubicBezTo>
                <a:cubicBezTo>
                  <a:pt x="5288387" y="3308573"/>
                  <a:pt x="5184528" y="3255859"/>
                  <a:pt x="4925606" y="3277820"/>
                </a:cubicBezTo>
                <a:cubicBezTo>
                  <a:pt x="4666684" y="3299781"/>
                  <a:pt x="4589126" y="3265236"/>
                  <a:pt x="4323587" y="3277820"/>
                </a:cubicBezTo>
                <a:cubicBezTo>
                  <a:pt x="4058048" y="3290404"/>
                  <a:pt x="3957540" y="3242205"/>
                  <a:pt x="3721569" y="3277820"/>
                </a:cubicBezTo>
                <a:cubicBezTo>
                  <a:pt x="3485598" y="3313435"/>
                  <a:pt x="3398411" y="3247887"/>
                  <a:pt x="3119550" y="3277820"/>
                </a:cubicBezTo>
                <a:cubicBezTo>
                  <a:pt x="2840689" y="3307753"/>
                  <a:pt x="2759106" y="3229888"/>
                  <a:pt x="2626990" y="3277820"/>
                </a:cubicBezTo>
                <a:cubicBezTo>
                  <a:pt x="2494874" y="3325752"/>
                  <a:pt x="2338694" y="3275050"/>
                  <a:pt x="2243887" y="3277820"/>
                </a:cubicBezTo>
                <a:cubicBezTo>
                  <a:pt x="2149080" y="3280590"/>
                  <a:pt x="2033109" y="3261230"/>
                  <a:pt x="1860784" y="3277820"/>
                </a:cubicBezTo>
                <a:cubicBezTo>
                  <a:pt x="1688459" y="3294410"/>
                  <a:pt x="1510708" y="3244637"/>
                  <a:pt x="1422953" y="3277820"/>
                </a:cubicBezTo>
                <a:cubicBezTo>
                  <a:pt x="1335198" y="3311003"/>
                  <a:pt x="1180370" y="3226376"/>
                  <a:pt x="985121" y="3277820"/>
                </a:cubicBezTo>
                <a:cubicBezTo>
                  <a:pt x="789872" y="3329264"/>
                  <a:pt x="677346" y="3260919"/>
                  <a:pt x="492561" y="3277820"/>
                </a:cubicBezTo>
                <a:cubicBezTo>
                  <a:pt x="307776" y="3294721"/>
                  <a:pt x="176492" y="3253227"/>
                  <a:pt x="0" y="3277820"/>
                </a:cubicBezTo>
                <a:cubicBezTo>
                  <a:pt x="-2715" y="2978623"/>
                  <a:pt x="44868" y="2854983"/>
                  <a:pt x="0" y="2665960"/>
                </a:cubicBezTo>
                <a:cubicBezTo>
                  <a:pt x="-44868" y="2476937"/>
                  <a:pt x="2951" y="2360909"/>
                  <a:pt x="0" y="2217992"/>
                </a:cubicBezTo>
                <a:cubicBezTo>
                  <a:pt x="-2951" y="2075075"/>
                  <a:pt x="34730" y="1807446"/>
                  <a:pt x="0" y="1704466"/>
                </a:cubicBezTo>
                <a:cubicBezTo>
                  <a:pt x="-34730" y="1601486"/>
                  <a:pt x="17398" y="1343340"/>
                  <a:pt x="0" y="1190941"/>
                </a:cubicBezTo>
                <a:cubicBezTo>
                  <a:pt x="-17398" y="1038542"/>
                  <a:pt x="64480" y="801004"/>
                  <a:pt x="0" y="611860"/>
                </a:cubicBezTo>
                <a:cubicBezTo>
                  <a:pt x="-64480" y="422716"/>
                  <a:pt x="41440" y="156317"/>
                  <a:pt x="0" y="0"/>
                </a:cubicBezTo>
                <a:close/>
              </a:path>
              <a:path w="5472895" h="3277820"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512956" y="145567"/>
                  <a:pt x="5417196" y="285216"/>
                  <a:pt x="5472895" y="546303"/>
                </a:cubicBezTo>
                <a:cubicBezTo>
                  <a:pt x="5528594" y="807390"/>
                  <a:pt x="5403821" y="872011"/>
                  <a:pt x="5472895" y="1158163"/>
                </a:cubicBezTo>
                <a:cubicBezTo>
                  <a:pt x="5541969" y="1444315"/>
                  <a:pt x="5424778" y="1480429"/>
                  <a:pt x="5472895" y="1737245"/>
                </a:cubicBezTo>
                <a:cubicBezTo>
                  <a:pt x="5521012" y="1994061"/>
                  <a:pt x="5458518" y="2065051"/>
                  <a:pt x="5472895" y="2185213"/>
                </a:cubicBezTo>
                <a:cubicBezTo>
                  <a:pt x="5487272" y="2305375"/>
                  <a:pt x="5434172" y="2577052"/>
                  <a:pt x="5472895" y="2797073"/>
                </a:cubicBezTo>
                <a:cubicBezTo>
                  <a:pt x="5511618" y="3017094"/>
                  <a:pt x="5434660" y="3094446"/>
                  <a:pt x="5472895" y="3277820"/>
                </a:cubicBezTo>
                <a:cubicBezTo>
                  <a:pt x="5270698" y="3287228"/>
                  <a:pt x="5220415" y="3230955"/>
                  <a:pt x="4980334" y="3277820"/>
                </a:cubicBezTo>
                <a:cubicBezTo>
                  <a:pt x="4740253" y="3324685"/>
                  <a:pt x="4503562" y="3222469"/>
                  <a:pt x="4378316" y="3277820"/>
                </a:cubicBezTo>
                <a:cubicBezTo>
                  <a:pt x="4253070" y="3333171"/>
                  <a:pt x="4041578" y="3259348"/>
                  <a:pt x="3885755" y="3277820"/>
                </a:cubicBezTo>
                <a:cubicBezTo>
                  <a:pt x="3729932" y="3296292"/>
                  <a:pt x="3407676" y="3228888"/>
                  <a:pt x="3229008" y="3277820"/>
                </a:cubicBezTo>
                <a:cubicBezTo>
                  <a:pt x="3050340" y="3326752"/>
                  <a:pt x="2870119" y="3246847"/>
                  <a:pt x="2572261" y="3277820"/>
                </a:cubicBezTo>
                <a:cubicBezTo>
                  <a:pt x="2274403" y="3308793"/>
                  <a:pt x="2183130" y="3236971"/>
                  <a:pt x="1915513" y="3277820"/>
                </a:cubicBezTo>
                <a:cubicBezTo>
                  <a:pt x="1647896" y="3318669"/>
                  <a:pt x="1615891" y="3248194"/>
                  <a:pt x="1532411" y="3277820"/>
                </a:cubicBezTo>
                <a:cubicBezTo>
                  <a:pt x="1448931" y="3307446"/>
                  <a:pt x="1259881" y="3262887"/>
                  <a:pt x="1094579" y="3277820"/>
                </a:cubicBezTo>
                <a:cubicBezTo>
                  <a:pt x="929277" y="3292753"/>
                  <a:pt x="846089" y="3263791"/>
                  <a:pt x="602018" y="3277820"/>
                </a:cubicBezTo>
                <a:cubicBezTo>
                  <a:pt x="357947" y="3291849"/>
                  <a:pt x="161869" y="3261910"/>
                  <a:pt x="0" y="3277820"/>
                </a:cubicBezTo>
                <a:cubicBezTo>
                  <a:pt x="-55882" y="3095788"/>
                  <a:pt x="23026" y="2921948"/>
                  <a:pt x="0" y="2731517"/>
                </a:cubicBezTo>
                <a:cubicBezTo>
                  <a:pt x="-23026" y="2541086"/>
                  <a:pt x="9059" y="2256386"/>
                  <a:pt x="0" y="2119657"/>
                </a:cubicBezTo>
                <a:cubicBezTo>
                  <a:pt x="-9059" y="1982928"/>
                  <a:pt x="69058" y="1783951"/>
                  <a:pt x="0" y="1540575"/>
                </a:cubicBezTo>
                <a:cubicBezTo>
                  <a:pt x="-69058" y="1297199"/>
                  <a:pt x="44252" y="1148818"/>
                  <a:pt x="0" y="961494"/>
                </a:cubicBezTo>
                <a:cubicBezTo>
                  <a:pt x="-44252" y="774170"/>
                  <a:pt x="9839" y="724625"/>
                  <a:pt x="0" y="513525"/>
                </a:cubicBezTo>
                <a:cubicBezTo>
                  <a:pt x="-9839" y="302425"/>
                  <a:pt x="24060" y="210926"/>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panose="020F0302020204030204" pitchFamily="34" charset="0"/>
                <a:ea typeface="+mn-lt"/>
                <a:cs typeface="Calibri Light" panose="020F0302020204030204" pitchFamily="34" charset="0"/>
              </a:rPr>
              <a:t>D E S C R I P T I O N:</a:t>
            </a:r>
            <a:endParaRPr lang="en-US" sz="1100" b="1" u="sng" dirty="0">
              <a:solidFill>
                <a:schemeClr val="bg1"/>
              </a:solidFill>
              <a:latin typeface="Calibri Light" panose="020F0302020204030204" pitchFamily="34" charset="0"/>
              <a:cs typeface="Calibri Light" panose="020F0302020204030204" pitchFamily="34" charset="0"/>
            </a:endParaRPr>
          </a:p>
          <a:p>
            <a:pPr algn="just"/>
            <a:r>
              <a:rPr lang="en-GB" sz="1100" dirty="0">
                <a:solidFill>
                  <a:schemeClr val="bg1">
                    <a:lumMod val="95000"/>
                  </a:schemeClr>
                </a:solidFill>
                <a:latin typeface="Calibri Light" panose="020F0302020204030204" pitchFamily="34" charset="0"/>
                <a:ea typeface="+mn-lt"/>
                <a:cs typeface="Calibri Light" panose="020F0302020204030204" pitchFamily="34" charset="0"/>
              </a:rPr>
              <a:t>Who needs Royal Ascot when you have an Off Limits Race Night?! Tipped as the bookies favourite to be a success, you and your guests will not be disappointed! </a:t>
            </a:r>
          </a:p>
          <a:p>
            <a:pPr algn="just"/>
            <a:endParaRPr lang="en-GB" sz="1100" dirty="0">
              <a:solidFill>
                <a:schemeClr val="bg1">
                  <a:lumMod val="95000"/>
                </a:schemeClr>
              </a:solidFill>
              <a:latin typeface="Calibri Light" panose="020F0302020204030204" pitchFamily="34" charset="0"/>
              <a:ea typeface="+mn-lt"/>
              <a:cs typeface="Calibri Light" panose="020F0302020204030204" pitchFamily="34" charset="0"/>
            </a:endParaRPr>
          </a:p>
          <a:p>
            <a:pPr algn="just"/>
            <a:r>
              <a:rPr lang="en-GB" sz="1100" dirty="0">
                <a:solidFill>
                  <a:schemeClr val="bg1">
                    <a:lumMod val="95000"/>
                  </a:schemeClr>
                </a:solidFill>
                <a:latin typeface="Calibri Light" panose="020F0302020204030204" pitchFamily="34" charset="0"/>
                <a:ea typeface="+mn-lt"/>
                <a:cs typeface="Calibri Light" panose="020F0302020204030204" pitchFamily="34" charset="0"/>
              </a:rPr>
              <a:t>Get your hearts racing and fritter away fun money and as we give the Grand National a run for its money!</a:t>
            </a:r>
            <a:endParaRPr lang="en-GB" sz="1100" dirty="0">
              <a:solidFill>
                <a:schemeClr val="bg1">
                  <a:lumMod val="95000"/>
                </a:schemeClr>
              </a:solidFill>
              <a:latin typeface="Calibri Light" panose="020F0302020204030204" pitchFamily="34" charset="0"/>
              <a:cs typeface="Calibri Light" panose="020F0302020204030204" pitchFamily="34" charset="0"/>
            </a:endParaRPr>
          </a:p>
          <a:p>
            <a:endParaRPr lang="en-GB" sz="1100" dirty="0">
              <a:solidFill>
                <a:srgbClr val="FFFFFF"/>
              </a:solidFill>
              <a:latin typeface="Calibri Light" panose="020F0302020204030204" pitchFamily="34" charset="0"/>
              <a:ea typeface="+mn-lt"/>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T E A M   B U I L D I N G   B E N E F I T S:</a:t>
            </a:r>
            <a:endParaRPr lang="en-US" sz="1100" b="1" u="sng" dirty="0">
              <a:solidFill>
                <a:schemeClr val="bg1"/>
              </a:solidFill>
              <a:latin typeface="Calibri Light" panose="020F0302020204030204" pitchFamily="34" charset="0"/>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Enhances communication skills</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Budget management</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Informal environment</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Team bonding</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r>
              <a:rPr lang="en-GB" sz="1100" dirty="0">
                <a:solidFill>
                  <a:schemeClr val="bg1">
                    <a:lumMod val="95000"/>
                  </a:schemeClr>
                </a:solidFill>
                <a:latin typeface="Calibri Light" panose="020F0302020204030204" pitchFamily="34" charset="0"/>
                <a:ea typeface="+mn-lt"/>
                <a:cs typeface="Calibri Light" panose="020F0302020204030204" pitchFamily="34" charset="0"/>
              </a:rPr>
              <a:t>Delegation</a:t>
            </a:r>
            <a:endParaRPr lang="en-US" sz="1100" dirty="0">
              <a:solidFill>
                <a:schemeClr val="bg1">
                  <a:lumMod val="95000"/>
                </a:schemeClr>
              </a:solidFill>
              <a:latin typeface="Calibri Light" panose="020F0302020204030204" pitchFamily="34" charset="0"/>
              <a:ea typeface="+mn-lt"/>
              <a:cs typeface="Calibri Light" panose="020F0302020204030204" pitchFamily="34" charset="0"/>
            </a:endParaRPr>
          </a:p>
          <a:p>
            <a:pPr marL="171450" indent="-171450">
              <a:buFont typeface="Arial,Sans-Serif"/>
              <a:buChar char="•"/>
            </a:pPr>
            <a:endParaRPr lang="en-GB" sz="1100" dirty="0">
              <a:solidFill>
                <a:srgbClr val="FFFFFF"/>
              </a:solidFill>
              <a:latin typeface="Calibri Light" panose="020F0302020204030204" pitchFamily="34" charset="0"/>
              <a:ea typeface="+mn-lt"/>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D U R A T I O N:</a:t>
            </a:r>
            <a:endParaRPr lang="en-US" sz="1100" dirty="0">
              <a:solidFill>
                <a:schemeClr val="bg1"/>
              </a:solidFill>
              <a:latin typeface="Calibri Light" panose="020F0302020204030204" pitchFamily="34" charset="0"/>
              <a:ea typeface="+mn-lt"/>
              <a:cs typeface="Calibri Light" panose="020F0302020204030204" pitchFamily="34" charset="0"/>
            </a:endParaRPr>
          </a:p>
          <a:p>
            <a:r>
              <a:rPr lang="en-GB" sz="1100" dirty="0">
                <a:solidFill>
                  <a:schemeClr val="bg1"/>
                </a:solidFill>
                <a:latin typeface="Calibri Light" panose="020F0302020204030204" pitchFamily="34" charset="0"/>
                <a:ea typeface="+mn-lt"/>
                <a:cs typeface="Calibri Light" panose="020F0302020204030204" pitchFamily="34" charset="0"/>
              </a:rPr>
              <a:t>For this activity we would suggest a running time of 2 hours, depending on numbers.</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285750" indent="-285750">
              <a:buFont typeface="Arial"/>
              <a:buChar char="•"/>
            </a:pPr>
            <a:endParaRPr lang="en-GB" sz="1100" dirty="0">
              <a:solidFill>
                <a:schemeClr val="bg1"/>
              </a:solidFill>
              <a:latin typeface="Calibri Light" panose="020F0302020204030204" pitchFamily="34" charset="0"/>
              <a:ea typeface="+mn-lt"/>
              <a:cs typeface="Calibri Light" panose="020F0302020204030204" pitchFamily="34" charset="0"/>
            </a:endParaRPr>
          </a:p>
          <a:p>
            <a:endParaRPr lang="en-GB" sz="1000" dirty="0">
              <a:solidFill>
                <a:schemeClr val="bg1"/>
              </a:solidFill>
              <a:latin typeface="Calibri Light"/>
              <a:ea typeface="+mn-lt"/>
              <a:cs typeface="+mn-lt"/>
            </a:endParaRPr>
          </a:p>
          <a:p>
            <a:endParaRPr lang="en-GB" sz="1000" dirty="0">
              <a:solidFill>
                <a:schemeClr val="bg1"/>
              </a:solidFill>
              <a:latin typeface="Calibri Light"/>
              <a:ea typeface="+mn-lt"/>
              <a:cs typeface="+mn-lt"/>
            </a:endParaRPr>
          </a:p>
        </p:txBody>
      </p:sp>
      <p:pic>
        <p:nvPicPr>
          <p:cNvPr id="27" name="Picture 10" descr="A person sitting in front of a sign&#10;&#10;Description generated with high confidence">
            <a:extLst>
              <a:ext uri="{FF2B5EF4-FFF2-40B4-BE49-F238E27FC236}">
                <a16:creationId xmlns:a16="http://schemas.microsoft.com/office/drawing/2014/main" id="{C838A997-D4E9-4D17-9F4A-15AD39C56D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9934" y="4956219"/>
            <a:ext cx="1766048" cy="1217821"/>
          </a:xfrm>
          <a:prstGeom prst="rect">
            <a:avLst/>
          </a:prstGeom>
        </p:spPr>
      </p:pic>
      <p:pic>
        <p:nvPicPr>
          <p:cNvPr id="29" name="Picture 16" descr="A room that has a sign on the side of a building&#10;&#10;Description generated with very high confidence">
            <a:extLst>
              <a:ext uri="{FF2B5EF4-FFF2-40B4-BE49-F238E27FC236}">
                <a16:creationId xmlns:a16="http://schemas.microsoft.com/office/drawing/2014/main" id="{E7A74620-16C0-4F42-BFFD-7B3BED1FE8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97347" y="4957194"/>
            <a:ext cx="1764276" cy="1215728"/>
          </a:xfrm>
          <a:prstGeom prst="rect">
            <a:avLst/>
          </a:prstGeom>
        </p:spPr>
      </p:pic>
      <p:pic>
        <p:nvPicPr>
          <p:cNvPr id="31" name="Picture 10" descr="A sign on the corner of a room&#10;&#10;Description generated with very high confidence">
            <a:extLst>
              <a:ext uri="{FF2B5EF4-FFF2-40B4-BE49-F238E27FC236}">
                <a16:creationId xmlns:a16="http://schemas.microsoft.com/office/drawing/2014/main" id="{20534DB1-512F-4053-8CAC-75CE5CC04B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8191" y="4958057"/>
            <a:ext cx="1622615" cy="1215022"/>
          </a:xfrm>
          <a:prstGeom prst="rect">
            <a:avLst/>
          </a:prstGeom>
        </p:spPr>
      </p:pic>
      <p:pic>
        <p:nvPicPr>
          <p:cNvPr id="20" name="Picture 6" descr="A picture containing table&#10;&#10;Description generated with very high confidence">
            <a:extLst>
              <a:ext uri="{FF2B5EF4-FFF2-40B4-BE49-F238E27FC236}">
                <a16:creationId xmlns:a16="http://schemas.microsoft.com/office/drawing/2014/main" id="{78505A1E-03F1-4F5F-AEEC-C88EB6587D1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87106" y="4893310"/>
            <a:ext cx="1524000" cy="1255063"/>
          </a:xfrm>
          <a:prstGeom prst="rect">
            <a:avLst/>
          </a:prstGeom>
        </p:spPr>
      </p:pic>
      <p:pic>
        <p:nvPicPr>
          <p:cNvPr id="22" name="Picture 6" descr="A group of people standing around a table&#10;&#10;Description generated with very high confidence">
            <a:extLst>
              <a:ext uri="{FF2B5EF4-FFF2-40B4-BE49-F238E27FC236}">
                <a16:creationId xmlns:a16="http://schemas.microsoft.com/office/drawing/2014/main" id="{A95430B1-15B1-462F-A732-49C6A6A0D5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82825" y="4895553"/>
            <a:ext cx="2017060" cy="1275978"/>
          </a:xfrm>
          <a:prstGeom prst="rect">
            <a:avLst/>
          </a:prstGeom>
        </p:spPr>
      </p:pic>
      <p:pic>
        <p:nvPicPr>
          <p:cNvPr id="24" name="Picture 10" descr="A group of people sitting at a table with a blue ball&#10;&#10;Description generated with high confidence">
            <a:extLst>
              <a:ext uri="{FF2B5EF4-FFF2-40B4-BE49-F238E27FC236}">
                <a16:creationId xmlns:a16="http://schemas.microsoft.com/office/drawing/2014/main" id="{88CBE522-ED57-486C-9D26-817A9392D3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06588" y="4885473"/>
            <a:ext cx="1918448" cy="1272100"/>
          </a:xfrm>
          <a:prstGeom prst="rect">
            <a:avLst/>
          </a:prstGeom>
        </p:spPr>
      </p:pic>
    </p:spTree>
    <p:custDataLst>
      <p:tags r:id="rId1"/>
    </p:custDataLst>
    <p:extLst>
      <p:ext uri="{BB962C8B-B14F-4D97-AF65-F5344CB8AC3E}">
        <p14:creationId xmlns:p14="http://schemas.microsoft.com/office/powerpoint/2010/main" val="165769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44E1B75-A97A-4856-A0C0-2AF29025E670}"/>
              </a:ext>
            </a:extLst>
          </p:cNvPr>
          <p:cNvCxnSpPr>
            <a:cxnSpLocks/>
          </p:cNvCxnSpPr>
          <p:nvPr/>
        </p:nvCxnSpPr>
        <p:spPr>
          <a:xfrm flipH="1" flipV="1">
            <a:off x="5977930" y="907762"/>
            <a:ext cx="3405" cy="4899267"/>
          </a:xfrm>
          <a:prstGeom prst="straightConnector1">
            <a:avLst/>
          </a:prstGeom>
          <a:ln>
            <a:solidFill>
              <a:srgbClr val="40404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87392CA-5B03-4316-96E4-B6A47CC2AEF3}"/>
              </a:ext>
            </a:extLst>
          </p:cNvPr>
          <p:cNvSpPr txBox="1"/>
          <p:nvPr/>
        </p:nvSpPr>
        <p:spPr>
          <a:xfrm>
            <a:off x="310588" y="657032"/>
            <a:ext cx="5468014" cy="338554"/>
          </a:xfrm>
          <a:custGeom>
            <a:avLst/>
            <a:gdLst>
              <a:gd name="connsiteX0" fmla="*/ 0 w 5468014"/>
              <a:gd name="connsiteY0" fmla="*/ 0 h 338554"/>
              <a:gd name="connsiteX1" fmla="*/ 437441 w 5468014"/>
              <a:gd name="connsiteY1" fmla="*/ 0 h 338554"/>
              <a:gd name="connsiteX2" fmla="*/ 1093603 w 5468014"/>
              <a:gd name="connsiteY2" fmla="*/ 0 h 338554"/>
              <a:gd name="connsiteX3" fmla="*/ 1531044 w 5468014"/>
              <a:gd name="connsiteY3" fmla="*/ 0 h 338554"/>
              <a:gd name="connsiteX4" fmla="*/ 1968485 w 5468014"/>
              <a:gd name="connsiteY4" fmla="*/ 0 h 338554"/>
              <a:gd name="connsiteX5" fmla="*/ 2515286 w 5468014"/>
              <a:gd name="connsiteY5" fmla="*/ 0 h 338554"/>
              <a:gd name="connsiteX6" fmla="*/ 2952728 w 5468014"/>
              <a:gd name="connsiteY6" fmla="*/ 0 h 338554"/>
              <a:gd name="connsiteX7" fmla="*/ 3608889 w 5468014"/>
              <a:gd name="connsiteY7" fmla="*/ 0 h 338554"/>
              <a:gd name="connsiteX8" fmla="*/ 4210371 w 5468014"/>
              <a:gd name="connsiteY8" fmla="*/ 0 h 338554"/>
              <a:gd name="connsiteX9" fmla="*/ 4866532 w 5468014"/>
              <a:gd name="connsiteY9" fmla="*/ 0 h 338554"/>
              <a:gd name="connsiteX10" fmla="*/ 5468014 w 5468014"/>
              <a:gd name="connsiteY10" fmla="*/ 0 h 338554"/>
              <a:gd name="connsiteX11" fmla="*/ 5468014 w 5468014"/>
              <a:gd name="connsiteY11" fmla="*/ 338554 h 338554"/>
              <a:gd name="connsiteX12" fmla="*/ 5085253 w 5468014"/>
              <a:gd name="connsiteY12" fmla="*/ 338554 h 338554"/>
              <a:gd name="connsiteX13" fmla="*/ 4593132 w 5468014"/>
              <a:gd name="connsiteY13" fmla="*/ 338554 h 338554"/>
              <a:gd name="connsiteX14" fmla="*/ 4155691 w 5468014"/>
              <a:gd name="connsiteY14" fmla="*/ 338554 h 338554"/>
              <a:gd name="connsiteX15" fmla="*/ 3554209 w 5468014"/>
              <a:gd name="connsiteY15" fmla="*/ 338554 h 338554"/>
              <a:gd name="connsiteX16" fmla="*/ 3171448 w 5468014"/>
              <a:gd name="connsiteY16" fmla="*/ 338554 h 338554"/>
              <a:gd name="connsiteX17" fmla="*/ 2569967 w 5468014"/>
              <a:gd name="connsiteY17" fmla="*/ 338554 h 338554"/>
              <a:gd name="connsiteX18" fmla="*/ 2023165 w 5468014"/>
              <a:gd name="connsiteY18" fmla="*/ 338554 h 338554"/>
              <a:gd name="connsiteX19" fmla="*/ 1476364 w 5468014"/>
              <a:gd name="connsiteY19" fmla="*/ 338554 h 338554"/>
              <a:gd name="connsiteX20" fmla="*/ 874882 w 5468014"/>
              <a:gd name="connsiteY20" fmla="*/ 338554 h 338554"/>
              <a:gd name="connsiteX21" fmla="*/ 0 w 5468014"/>
              <a:gd name="connsiteY21" fmla="*/ 338554 h 338554"/>
              <a:gd name="connsiteX22" fmla="*/ 0 w 5468014"/>
              <a:gd name="connsiteY22"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8014" h="338554" fill="none" extrusionOk="0">
                <a:moveTo>
                  <a:pt x="0" y="0"/>
                </a:moveTo>
                <a:cubicBezTo>
                  <a:pt x="104004" y="-16204"/>
                  <a:pt x="339610" y="37850"/>
                  <a:pt x="437441" y="0"/>
                </a:cubicBezTo>
                <a:cubicBezTo>
                  <a:pt x="535272" y="-37850"/>
                  <a:pt x="941375" y="15992"/>
                  <a:pt x="1093603" y="0"/>
                </a:cubicBezTo>
                <a:cubicBezTo>
                  <a:pt x="1245831" y="-15992"/>
                  <a:pt x="1371094" y="12135"/>
                  <a:pt x="1531044" y="0"/>
                </a:cubicBezTo>
                <a:cubicBezTo>
                  <a:pt x="1690994" y="-12135"/>
                  <a:pt x="1831816" y="28992"/>
                  <a:pt x="1968485" y="0"/>
                </a:cubicBezTo>
                <a:cubicBezTo>
                  <a:pt x="2105154" y="-28992"/>
                  <a:pt x="2300170" y="35246"/>
                  <a:pt x="2515286" y="0"/>
                </a:cubicBezTo>
                <a:cubicBezTo>
                  <a:pt x="2730402" y="-35246"/>
                  <a:pt x="2747875" y="4799"/>
                  <a:pt x="2952728" y="0"/>
                </a:cubicBezTo>
                <a:cubicBezTo>
                  <a:pt x="3157581" y="-4799"/>
                  <a:pt x="3336130" y="71405"/>
                  <a:pt x="3608889" y="0"/>
                </a:cubicBezTo>
                <a:cubicBezTo>
                  <a:pt x="3881648" y="-71405"/>
                  <a:pt x="3971413" y="55464"/>
                  <a:pt x="4210371" y="0"/>
                </a:cubicBezTo>
                <a:cubicBezTo>
                  <a:pt x="4449329" y="-55464"/>
                  <a:pt x="4587753" y="7991"/>
                  <a:pt x="4866532" y="0"/>
                </a:cubicBezTo>
                <a:cubicBezTo>
                  <a:pt x="5145311" y="-7991"/>
                  <a:pt x="5273849" y="13655"/>
                  <a:pt x="5468014" y="0"/>
                </a:cubicBezTo>
                <a:cubicBezTo>
                  <a:pt x="5493557" y="162691"/>
                  <a:pt x="5441214" y="220719"/>
                  <a:pt x="5468014" y="338554"/>
                </a:cubicBezTo>
                <a:cubicBezTo>
                  <a:pt x="5358855" y="348026"/>
                  <a:pt x="5248103" y="335337"/>
                  <a:pt x="5085253" y="338554"/>
                </a:cubicBezTo>
                <a:cubicBezTo>
                  <a:pt x="4922403" y="341771"/>
                  <a:pt x="4766102" y="295774"/>
                  <a:pt x="4593132" y="338554"/>
                </a:cubicBezTo>
                <a:cubicBezTo>
                  <a:pt x="4420162" y="381334"/>
                  <a:pt x="4279862" y="312646"/>
                  <a:pt x="4155691" y="338554"/>
                </a:cubicBezTo>
                <a:cubicBezTo>
                  <a:pt x="4031520" y="364462"/>
                  <a:pt x="3775005" y="295680"/>
                  <a:pt x="3554209" y="338554"/>
                </a:cubicBezTo>
                <a:cubicBezTo>
                  <a:pt x="3333413" y="381428"/>
                  <a:pt x="3293915" y="309647"/>
                  <a:pt x="3171448" y="338554"/>
                </a:cubicBezTo>
                <a:cubicBezTo>
                  <a:pt x="3048981" y="367461"/>
                  <a:pt x="2717646" y="276531"/>
                  <a:pt x="2569967" y="338554"/>
                </a:cubicBezTo>
                <a:cubicBezTo>
                  <a:pt x="2422288" y="400577"/>
                  <a:pt x="2154160" y="295070"/>
                  <a:pt x="2023165" y="338554"/>
                </a:cubicBezTo>
                <a:cubicBezTo>
                  <a:pt x="1892170" y="382038"/>
                  <a:pt x="1686205" y="278485"/>
                  <a:pt x="1476364" y="338554"/>
                </a:cubicBezTo>
                <a:cubicBezTo>
                  <a:pt x="1266523" y="398623"/>
                  <a:pt x="1110684" y="269061"/>
                  <a:pt x="874882" y="338554"/>
                </a:cubicBezTo>
                <a:cubicBezTo>
                  <a:pt x="639080" y="408047"/>
                  <a:pt x="370722" y="260129"/>
                  <a:pt x="0" y="338554"/>
                </a:cubicBezTo>
                <a:cubicBezTo>
                  <a:pt x="-1695" y="254681"/>
                  <a:pt x="25046" y="130500"/>
                  <a:pt x="0" y="0"/>
                </a:cubicBezTo>
                <a:close/>
              </a:path>
              <a:path w="5468014" h="338554" stroke="0" extrusionOk="0">
                <a:moveTo>
                  <a:pt x="0" y="0"/>
                </a:moveTo>
                <a:cubicBezTo>
                  <a:pt x="137283" y="-33858"/>
                  <a:pt x="433006" y="43774"/>
                  <a:pt x="601482" y="0"/>
                </a:cubicBezTo>
                <a:cubicBezTo>
                  <a:pt x="769958" y="-43774"/>
                  <a:pt x="1118326" y="50216"/>
                  <a:pt x="1257643" y="0"/>
                </a:cubicBezTo>
                <a:cubicBezTo>
                  <a:pt x="1396960" y="-50216"/>
                  <a:pt x="1493643" y="35788"/>
                  <a:pt x="1695084" y="0"/>
                </a:cubicBezTo>
                <a:cubicBezTo>
                  <a:pt x="1896525" y="-35788"/>
                  <a:pt x="2024416" y="48620"/>
                  <a:pt x="2241886" y="0"/>
                </a:cubicBezTo>
                <a:cubicBezTo>
                  <a:pt x="2459356" y="-48620"/>
                  <a:pt x="2711261" y="38729"/>
                  <a:pt x="2843367" y="0"/>
                </a:cubicBezTo>
                <a:cubicBezTo>
                  <a:pt x="2975473" y="-38729"/>
                  <a:pt x="3283196" y="14953"/>
                  <a:pt x="3499529" y="0"/>
                </a:cubicBezTo>
                <a:cubicBezTo>
                  <a:pt x="3715862" y="-14953"/>
                  <a:pt x="3750291" y="37258"/>
                  <a:pt x="3991650" y="0"/>
                </a:cubicBezTo>
                <a:cubicBezTo>
                  <a:pt x="4233009" y="-37258"/>
                  <a:pt x="4185938" y="25933"/>
                  <a:pt x="4374411" y="0"/>
                </a:cubicBezTo>
                <a:cubicBezTo>
                  <a:pt x="4562884" y="-25933"/>
                  <a:pt x="4712514" y="45618"/>
                  <a:pt x="4811852" y="0"/>
                </a:cubicBezTo>
                <a:cubicBezTo>
                  <a:pt x="4911190" y="-45618"/>
                  <a:pt x="5312709" y="37379"/>
                  <a:pt x="5468014" y="0"/>
                </a:cubicBezTo>
                <a:cubicBezTo>
                  <a:pt x="5469757" y="137734"/>
                  <a:pt x="5449458" y="183260"/>
                  <a:pt x="5468014" y="338554"/>
                </a:cubicBezTo>
                <a:cubicBezTo>
                  <a:pt x="5325427" y="340575"/>
                  <a:pt x="5084448" y="290061"/>
                  <a:pt x="4921213" y="338554"/>
                </a:cubicBezTo>
                <a:cubicBezTo>
                  <a:pt x="4757978" y="387047"/>
                  <a:pt x="4661810" y="306361"/>
                  <a:pt x="4429091" y="338554"/>
                </a:cubicBezTo>
                <a:cubicBezTo>
                  <a:pt x="4196372" y="370747"/>
                  <a:pt x="4157671" y="309501"/>
                  <a:pt x="3936970" y="338554"/>
                </a:cubicBezTo>
                <a:cubicBezTo>
                  <a:pt x="3716269" y="367607"/>
                  <a:pt x="3657415" y="293558"/>
                  <a:pt x="3444849" y="338554"/>
                </a:cubicBezTo>
                <a:cubicBezTo>
                  <a:pt x="3232283" y="383550"/>
                  <a:pt x="3084186" y="314190"/>
                  <a:pt x="2898047" y="338554"/>
                </a:cubicBezTo>
                <a:cubicBezTo>
                  <a:pt x="2711908" y="362918"/>
                  <a:pt x="2625203" y="304313"/>
                  <a:pt x="2460606" y="338554"/>
                </a:cubicBezTo>
                <a:cubicBezTo>
                  <a:pt x="2296009" y="372795"/>
                  <a:pt x="2170142" y="334171"/>
                  <a:pt x="2077845" y="338554"/>
                </a:cubicBezTo>
                <a:cubicBezTo>
                  <a:pt x="1985548" y="342937"/>
                  <a:pt x="1662257" y="277740"/>
                  <a:pt x="1476364" y="338554"/>
                </a:cubicBezTo>
                <a:cubicBezTo>
                  <a:pt x="1290471" y="399368"/>
                  <a:pt x="1105864" y="301570"/>
                  <a:pt x="984243" y="338554"/>
                </a:cubicBezTo>
                <a:cubicBezTo>
                  <a:pt x="862622" y="375538"/>
                  <a:pt x="381621" y="224947"/>
                  <a:pt x="0" y="338554"/>
                </a:cubicBezTo>
                <a:cubicBezTo>
                  <a:pt x="-21944" y="268696"/>
                  <a:pt x="2098" y="127254"/>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1375131345">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C A S I N O</a:t>
            </a:r>
            <a:endParaRPr lang="en-US" sz="1600" dirty="0">
              <a:solidFill>
                <a:schemeClr val="bg1"/>
              </a:solidFill>
            </a:endParaRPr>
          </a:p>
        </p:txBody>
      </p:sp>
      <p:sp>
        <p:nvSpPr>
          <p:cNvPr id="2" name="TextBox 1">
            <a:extLst>
              <a:ext uri="{FF2B5EF4-FFF2-40B4-BE49-F238E27FC236}">
                <a16:creationId xmlns:a16="http://schemas.microsoft.com/office/drawing/2014/main" id="{181B39B4-4469-4CF5-ADA4-FA94BB336B25}"/>
              </a:ext>
            </a:extLst>
          </p:cNvPr>
          <p:cNvSpPr txBox="1"/>
          <p:nvPr/>
        </p:nvSpPr>
        <p:spPr>
          <a:xfrm>
            <a:off x="312972" y="1123993"/>
            <a:ext cx="5472895" cy="3308598"/>
          </a:xfrm>
          <a:custGeom>
            <a:avLst/>
            <a:gdLst>
              <a:gd name="connsiteX0" fmla="*/ 0 w 5472895"/>
              <a:gd name="connsiteY0" fmla="*/ 0 h 3308598"/>
              <a:gd name="connsiteX1" fmla="*/ 602018 w 5472895"/>
              <a:gd name="connsiteY1" fmla="*/ 0 h 3308598"/>
              <a:gd name="connsiteX2" fmla="*/ 985121 w 5472895"/>
              <a:gd name="connsiteY2" fmla="*/ 0 h 3308598"/>
              <a:gd name="connsiteX3" fmla="*/ 1587140 w 5472895"/>
              <a:gd name="connsiteY3" fmla="*/ 0 h 3308598"/>
              <a:gd name="connsiteX4" fmla="*/ 2024971 w 5472895"/>
              <a:gd name="connsiteY4" fmla="*/ 0 h 3308598"/>
              <a:gd name="connsiteX5" fmla="*/ 2572261 w 5472895"/>
              <a:gd name="connsiteY5" fmla="*/ 0 h 3308598"/>
              <a:gd name="connsiteX6" fmla="*/ 3064821 w 5472895"/>
              <a:gd name="connsiteY6" fmla="*/ 0 h 3308598"/>
              <a:gd name="connsiteX7" fmla="*/ 3447924 w 5472895"/>
              <a:gd name="connsiteY7" fmla="*/ 0 h 3308598"/>
              <a:gd name="connsiteX8" fmla="*/ 3995213 w 5472895"/>
              <a:gd name="connsiteY8" fmla="*/ 0 h 3308598"/>
              <a:gd name="connsiteX9" fmla="*/ 4487774 w 5472895"/>
              <a:gd name="connsiteY9" fmla="*/ 0 h 3308598"/>
              <a:gd name="connsiteX10" fmla="*/ 4980334 w 5472895"/>
              <a:gd name="connsiteY10" fmla="*/ 0 h 3308598"/>
              <a:gd name="connsiteX11" fmla="*/ 5472895 w 5472895"/>
              <a:gd name="connsiteY11" fmla="*/ 0 h 3308598"/>
              <a:gd name="connsiteX12" fmla="*/ 5472895 w 5472895"/>
              <a:gd name="connsiteY12" fmla="*/ 452175 h 3308598"/>
              <a:gd name="connsiteX13" fmla="*/ 5472895 w 5472895"/>
              <a:gd name="connsiteY13" fmla="*/ 1069780 h 3308598"/>
              <a:gd name="connsiteX14" fmla="*/ 5472895 w 5472895"/>
              <a:gd name="connsiteY14" fmla="*/ 1521955 h 3308598"/>
              <a:gd name="connsiteX15" fmla="*/ 5472895 w 5472895"/>
              <a:gd name="connsiteY15" fmla="*/ 1974130 h 3308598"/>
              <a:gd name="connsiteX16" fmla="*/ 5472895 w 5472895"/>
              <a:gd name="connsiteY16" fmla="*/ 2591735 h 3308598"/>
              <a:gd name="connsiteX17" fmla="*/ 5472895 w 5472895"/>
              <a:gd name="connsiteY17" fmla="*/ 3308598 h 3308598"/>
              <a:gd name="connsiteX18" fmla="*/ 4925606 w 5472895"/>
              <a:gd name="connsiteY18" fmla="*/ 3308598 h 3308598"/>
              <a:gd name="connsiteX19" fmla="*/ 4323587 w 5472895"/>
              <a:gd name="connsiteY19" fmla="*/ 3308598 h 3308598"/>
              <a:gd name="connsiteX20" fmla="*/ 3721569 w 5472895"/>
              <a:gd name="connsiteY20" fmla="*/ 3308598 h 3308598"/>
              <a:gd name="connsiteX21" fmla="*/ 3119550 w 5472895"/>
              <a:gd name="connsiteY21" fmla="*/ 3308598 h 3308598"/>
              <a:gd name="connsiteX22" fmla="*/ 2626990 w 5472895"/>
              <a:gd name="connsiteY22" fmla="*/ 3308598 h 3308598"/>
              <a:gd name="connsiteX23" fmla="*/ 2243887 w 5472895"/>
              <a:gd name="connsiteY23" fmla="*/ 3308598 h 3308598"/>
              <a:gd name="connsiteX24" fmla="*/ 1860784 w 5472895"/>
              <a:gd name="connsiteY24" fmla="*/ 3308598 h 3308598"/>
              <a:gd name="connsiteX25" fmla="*/ 1422953 w 5472895"/>
              <a:gd name="connsiteY25" fmla="*/ 3308598 h 3308598"/>
              <a:gd name="connsiteX26" fmla="*/ 985121 w 5472895"/>
              <a:gd name="connsiteY26" fmla="*/ 3308598 h 3308598"/>
              <a:gd name="connsiteX27" fmla="*/ 492561 w 5472895"/>
              <a:gd name="connsiteY27" fmla="*/ 3308598 h 3308598"/>
              <a:gd name="connsiteX28" fmla="*/ 0 w 5472895"/>
              <a:gd name="connsiteY28" fmla="*/ 3308598 h 3308598"/>
              <a:gd name="connsiteX29" fmla="*/ 0 w 5472895"/>
              <a:gd name="connsiteY29" fmla="*/ 2690993 h 3308598"/>
              <a:gd name="connsiteX30" fmla="*/ 0 w 5472895"/>
              <a:gd name="connsiteY30" fmla="*/ 2238818 h 3308598"/>
              <a:gd name="connsiteX31" fmla="*/ 0 w 5472895"/>
              <a:gd name="connsiteY31" fmla="*/ 1720471 h 3308598"/>
              <a:gd name="connsiteX32" fmla="*/ 0 w 5472895"/>
              <a:gd name="connsiteY32" fmla="*/ 1202124 h 3308598"/>
              <a:gd name="connsiteX33" fmla="*/ 0 w 5472895"/>
              <a:gd name="connsiteY33" fmla="*/ 617605 h 3308598"/>
              <a:gd name="connsiteX34" fmla="*/ 0 w 5472895"/>
              <a:gd name="connsiteY34" fmla="*/ 0 h 330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72895" h="3308598" fill="none" extrusionOk="0">
                <a:moveTo>
                  <a:pt x="0" y="0"/>
                </a:moveTo>
                <a:cubicBezTo>
                  <a:pt x="258043" y="-47017"/>
                  <a:pt x="417388" y="43237"/>
                  <a:pt x="602018" y="0"/>
                </a:cubicBezTo>
                <a:cubicBezTo>
                  <a:pt x="786648" y="-43237"/>
                  <a:pt x="840039" y="14771"/>
                  <a:pt x="985121" y="0"/>
                </a:cubicBezTo>
                <a:cubicBezTo>
                  <a:pt x="1130203" y="-14771"/>
                  <a:pt x="1385696" y="7336"/>
                  <a:pt x="1587140" y="0"/>
                </a:cubicBezTo>
                <a:cubicBezTo>
                  <a:pt x="1788584" y="-7336"/>
                  <a:pt x="1833298" y="5061"/>
                  <a:pt x="2024971" y="0"/>
                </a:cubicBezTo>
                <a:cubicBezTo>
                  <a:pt x="2216644" y="-5061"/>
                  <a:pt x="2430756" y="52860"/>
                  <a:pt x="2572261" y="0"/>
                </a:cubicBezTo>
                <a:cubicBezTo>
                  <a:pt x="2713766" y="-52860"/>
                  <a:pt x="2965516" y="38263"/>
                  <a:pt x="3064821" y="0"/>
                </a:cubicBezTo>
                <a:cubicBezTo>
                  <a:pt x="3164126" y="-38263"/>
                  <a:pt x="3272314" y="35344"/>
                  <a:pt x="3447924" y="0"/>
                </a:cubicBezTo>
                <a:cubicBezTo>
                  <a:pt x="3623534" y="-35344"/>
                  <a:pt x="3823170" y="37056"/>
                  <a:pt x="3995213" y="0"/>
                </a:cubicBezTo>
                <a:cubicBezTo>
                  <a:pt x="4167256" y="-37056"/>
                  <a:pt x="4364892" y="48288"/>
                  <a:pt x="4487774" y="0"/>
                </a:cubicBezTo>
                <a:cubicBezTo>
                  <a:pt x="4610656" y="-48288"/>
                  <a:pt x="4747356" y="41261"/>
                  <a:pt x="4980334" y="0"/>
                </a:cubicBezTo>
                <a:cubicBezTo>
                  <a:pt x="5213312" y="-41261"/>
                  <a:pt x="5273931" y="40627"/>
                  <a:pt x="5472895" y="0"/>
                </a:cubicBezTo>
                <a:cubicBezTo>
                  <a:pt x="5496453" y="114123"/>
                  <a:pt x="5429579" y="267407"/>
                  <a:pt x="5472895" y="452175"/>
                </a:cubicBezTo>
                <a:cubicBezTo>
                  <a:pt x="5516211" y="636944"/>
                  <a:pt x="5424673" y="883220"/>
                  <a:pt x="5472895" y="1069780"/>
                </a:cubicBezTo>
                <a:cubicBezTo>
                  <a:pt x="5521117" y="1256341"/>
                  <a:pt x="5462811" y="1330863"/>
                  <a:pt x="5472895" y="1521955"/>
                </a:cubicBezTo>
                <a:cubicBezTo>
                  <a:pt x="5482979" y="1713047"/>
                  <a:pt x="5434838" y="1754924"/>
                  <a:pt x="5472895" y="1974130"/>
                </a:cubicBezTo>
                <a:cubicBezTo>
                  <a:pt x="5510952" y="2193336"/>
                  <a:pt x="5457897" y="2383050"/>
                  <a:pt x="5472895" y="2591735"/>
                </a:cubicBezTo>
                <a:cubicBezTo>
                  <a:pt x="5487893" y="2800420"/>
                  <a:pt x="5451474" y="3099006"/>
                  <a:pt x="5472895" y="3308598"/>
                </a:cubicBezTo>
                <a:cubicBezTo>
                  <a:pt x="5288387" y="3339351"/>
                  <a:pt x="5184528" y="3286637"/>
                  <a:pt x="4925606" y="3308598"/>
                </a:cubicBezTo>
                <a:cubicBezTo>
                  <a:pt x="4666684" y="3330559"/>
                  <a:pt x="4589126" y="3296014"/>
                  <a:pt x="4323587" y="3308598"/>
                </a:cubicBezTo>
                <a:cubicBezTo>
                  <a:pt x="4058048" y="3321182"/>
                  <a:pt x="3957540" y="3272983"/>
                  <a:pt x="3721569" y="3308598"/>
                </a:cubicBezTo>
                <a:cubicBezTo>
                  <a:pt x="3485598" y="3344213"/>
                  <a:pt x="3398411" y="3278665"/>
                  <a:pt x="3119550" y="3308598"/>
                </a:cubicBezTo>
                <a:cubicBezTo>
                  <a:pt x="2840689" y="3338531"/>
                  <a:pt x="2759106" y="3260666"/>
                  <a:pt x="2626990" y="3308598"/>
                </a:cubicBezTo>
                <a:cubicBezTo>
                  <a:pt x="2494874" y="3356530"/>
                  <a:pt x="2338694" y="3305828"/>
                  <a:pt x="2243887" y="3308598"/>
                </a:cubicBezTo>
                <a:cubicBezTo>
                  <a:pt x="2149080" y="3311368"/>
                  <a:pt x="2033109" y="3292008"/>
                  <a:pt x="1860784" y="3308598"/>
                </a:cubicBezTo>
                <a:cubicBezTo>
                  <a:pt x="1688459" y="3325188"/>
                  <a:pt x="1510708" y="3275415"/>
                  <a:pt x="1422953" y="3308598"/>
                </a:cubicBezTo>
                <a:cubicBezTo>
                  <a:pt x="1335198" y="3341781"/>
                  <a:pt x="1180370" y="3257154"/>
                  <a:pt x="985121" y="3308598"/>
                </a:cubicBezTo>
                <a:cubicBezTo>
                  <a:pt x="789872" y="3360042"/>
                  <a:pt x="677346" y="3291697"/>
                  <a:pt x="492561" y="3308598"/>
                </a:cubicBezTo>
                <a:cubicBezTo>
                  <a:pt x="307776" y="3325499"/>
                  <a:pt x="176492" y="3284005"/>
                  <a:pt x="0" y="3308598"/>
                </a:cubicBezTo>
                <a:cubicBezTo>
                  <a:pt x="-48559" y="3080289"/>
                  <a:pt x="2686" y="2905082"/>
                  <a:pt x="0" y="2690993"/>
                </a:cubicBezTo>
                <a:cubicBezTo>
                  <a:pt x="-2686" y="2476905"/>
                  <a:pt x="40182" y="2364952"/>
                  <a:pt x="0" y="2238818"/>
                </a:cubicBezTo>
                <a:cubicBezTo>
                  <a:pt x="-40182" y="2112685"/>
                  <a:pt x="40010" y="1937718"/>
                  <a:pt x="0" y="1720471"/>
                </a:cubicBezTo>
                <a:cubicBezTo>
                  <a:pt x="-40010" y="1503224"/>
                  <a:pt x="16968" y="1310821"/>
                  <a:pt x="0" y="1202124"/>
                </a:cubicBezTo>
                <a:cubicBezTo>
                  <a:pt x="-16968" y="1093427"/>
                  <a:pt x="8602" y="860771"/>
                  <a:pt x="0" y="617605"/>
                </a:cubicBezTo>
                <a:cubicBezTo>
                  <a:pt x="-8602" y="374439"/>
                  <a:pt x="47213" y="171890"/>
                  <a:pt x="0" y="0"/>
                </a:cubicBezTo>
                <a:close/>
              </a:path>
              <a:path w="5472895" h="3308598" stroke="0" extrusionOk="0">
                <a:moveTo>
                  <a:pt x="0" y="0"/>
                </a:moveTo>
                <a:cubicBezTo>
                  <a:pt x="195373" y="-51526"/>
                  <a:pt x="380308" y="48811"/>
                  <a:pt x="656747" y="0"/>
                </a:cubicBezTo>
                <a:cubicBezTo>
                  <a:pt x="933186" y="-48811"/>
                  <a:pt x="859154" y="21646"/>
                  <a:pt x="1039850" y="0"/>
                </a:cubicBezTo>
                <a:cubicBezTo>
                  <a:pt x="1220546" y="-21646"/>
                  <a:pt x="1247265" y="16873"/>
                  <a:pt x="1422953" y="0"/>
                </a:cubicBezTo>
                <a:cubicBezTo>
                  <a:pt x="1598641" y="-16873"/>
                  <a:pt x="1665579" y="2950"/>
                  <a:pt x="1860784" y="0"/>
                </a:cubicBezTo>
                <a:cubicBezTo>
                  <a:pt x="2055989" y="-2950"/>
                  <a:pt x="2327199" y="11802"/>
                  <a:pt x="2462803" y="0"/>
                </a:cubicBezTo>
                <a:cubicBezTo>
                  <a:pt x="2598407" y="-11802"/>
                  <a:pt x="2767741" y="43728"/>
                  <a:pt x="3010092" y="0"/>
                </a:cubicBezTo>
                <a:cubicBezTo>
                  <a:pt x="3252443" y="-43728"/>
                  <a:pt x="3464310" y="26741"/>
                  <a:pt x="3612111" y="0"/>
                </a:cubicBezTo>
                <a:cubicBezTo>
                  <a:pt x="3759912" y="-26741"/>
                  <a:pt x="4018347" y="47350"/>
                  <a:pt x="4159400" y="0"/>
                </a:cubicBezTo>
                <a:cubicBezTo>
                  <a:pt x="4300453" y="-47350"/>
                  <a:pt x="4421213" y="5147"/>
                  <a:pt x="4597232" y="0"/>
                </a:cubicBezTo>
                <a:cubicBezTo>
                  <a:pt x="4773251" y="-5147"/>
                  <a:pt x="5172618" y="19830"/>
                  <a:pt x="5472895" y="0"/>
                </a:cubicBezTo>
                <a:cubicBezTo>
                  <a:pt x="5495040" y="124614"/>
                  <a:pt x="5446147" y="400244"/>
                  <a:pt x="5472895" y="551433"/>
                </a:cubicBezTo>
                <a:cubicBezTo>
                  <a:pt x="5499643" y="702622"/>
                  <a:pt x="5459278" y="864952"/>
                  <a:pt x="5472895" y="1169038"/>
                </a:cubicBezTo>
                <a:cubicBezTo>
                  <a:pt x="5486512" y="1473124"/>
                  <a:pt x="5405875" y="1532565"/>
                  <a:pt x="5472895" y="1753557"/>
                </a:cubicBezTo>
                <a:cubicBezTo>
                  <a:pt x="5539915" y="1974549"/>
                  <a:pt x="5468475" y="2099463"/>
                  <a:pt x="5472895" y="2205732"/>
                </a:cubicBezTo>
                <a:cubicBezTo>
                  <a:pt x="5477315" y="2312002"/>
                  <a:pt x="5428416" y="2523767"/>
                  <a:pt x="5472895" y="2823337"/>
                </a:cubicBezTo>
                <a:cubicBezTo>
                  <a:pt x="5517374" y="3122908"/>
                  <a:pt x="5439178" y="3176526"/>
                  <a:pt x="5472895" y="3308598"/>
                </a:cubicBezTo>
                <a:cubicBezTo>
                  <a:pt x="5270698" y="3318006"/>
                  <a:pt x="5220415" y="3261733"/>
                  <a:pt x="4980334" y="3308598"/>
                </a:cubicBezTo>
                <a:cubicBezTo>
                  <a:pt x="4740253" y="3355463"/>
                  <a:pt x="4503562" y="3253247"/>
                  <a:pt x="4378316" y="3308598"/>
                </a:cubicBezTo>
                <a:cubicBezTo>
                  <a:pt x="4253070" y="3363949"/>
                  <a:pt x="4041578" y="3290126"/>
                  <a:pt x="3885755" y="3308598"/>
                </a:cubicBezTo>
                <a:cubicBezTo>
                  <a:pt x="3729932" y="3327070"/>
                  <a:pt x="3407676" y="3259666"/>
                  <a:pt x="3229008" y="3308598"/>
                </a:cubicBezTo>
                <a:cubicBezTo>
                  <a:pt x="3050340" y="3357530"/>
                  <a:pt x="2870119" y="3277625"/>
                  <a:pt x="2572261" y="3308598"/>
                </a:cubicBezTo>
                <a:cubicBezTo>
                  <a:pt x="2274403" y="3339571"/>
                  <a:pt x="2183130" y="3267749"/>
                  <a:pt x="1915513" y="3308598"/>
                </a:cubicBezTo>
                <a:cubicBezTo>
                  <a:pt x="1647896" y="3349447"/>
                  <a:pt x="1615891" y="3278972"/>
                  <a:pt x="1532411" y="3308598"/>
                </a:cubicBezTo>
                <a:cubicBezTo>
                  <a:pt x="1448931" y="3338224"/>
                  <a:pt x="1259881" y="3293665"/>
                  <a:pt x="1094579" y="3308598"/>
                </a:cubicBezTo>
                <a:cubicBezTo>
                  <a:pt x="929277" y="3323531"/>
                  <a:pt x="846089" y="3294569"/>
                  <a:pt x="602018" y="3308598"/>
                </a:cubicBezTo>
                <a:cubicBezTo>
                  <a:pt x="357947" y="3322627"/>
                  <a:pt x="161869" y="3292688"/>
                  <a:pt x="0" y="3308598"/>
                </a:cubicBezTo>
                <a:cubicBezTo>
                  <a:pt x="-38352" y="3058056"/>
                  <a:pt x="56826" y="3022076"/>
                  <a:pt x="0" y="2757165"/>
                </a:cubicBezTo>
                <a:cubicBezTo>
                  <a:pt x="-56826" y="2492254"/>
                  <a:pt x="67417" y="2406831"/>
                  <a:pt x="0" y="2139560"/>
                </a:cubicBezTo>
                <a:cubicBezTo>
                  <a:pt x="-67417" y="1872289"/>
                  <a:pt x="36002" y="1846313"/>
                  <a:pt x="0" y="1555041"/>
                </a:cubicBezTo>
                <a:cubicBezTo>
                  <a:pt x="-36002" y="1263769"/>
                  <a:pt x="25343" y="1126938"/>
                  <a:pt x="0" y="970522"/>
                </a:cubicBezTo>
                <a:cubicBezTo>
                  <a:pt x="-25343" y="814106"/>
                  <a:pt x="48160" y="630328"/>
                  <a:pt x="0" y="518347"/>
                </a:cubicBezTo>
                <a:cubicBezTo>
                  <a:pt x="-48160" y="406367"/>
                  <a:pt x="18733" y="194674"/>
                  <a:pt x="0" y="0"/>
                </a:cubicBezTo>
                <a:close/>
              </a:path>
            </a:pathLst>
          </a:custGeom>
          <a:solidFill>
            <a:schemeClr val="accent4"/>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chemeClr val="bg1"/>
                </a:solidFill>
                <a:latin typeface="Calibri Light" panose="020F0302020204030204" pitchFamily="34" charset="0"/>
                <a:ea typeface="+mn-lt"/>
                <a:cs typeface="Calibri Light" panose="020F0302020204030204" pitchFamily="34" charset="0"/>
              </a:rPr>
              <a:t>D E S C R I P T I O N:</a:t>
            </a:r>
            <a:endParaRPr lang="en-US" sz="1100" u="sng" dirty="0">
              <a:solidFill>
                <a:schemeClr val="bg1"/>
              </a:solidFill>
              <a:latin typeface="Calibri Light" panose="020F0302020204030204" pitchFamily="34" charset="0"/>
              <a:cs typeface="Calibri Light" panose="020F0302020204030204" pitchFamily="34" charset="0"/>
            </a:endParaRPr>
          </a:p>
          <a:p>
            <a:r>
              <a:rPr lang="en-GB" sz="1100" b="0" i="0" dirty="0">
                <a:solidFill>
                  <a:srgbClr val="FFFFFF"/>
                </a:solidFill>
                <a:effectLst/>
                <a:latin typeface="Calibri Light" panose="020F0302020204030204" pitchFamily="34" charset="0"/>
                <a:cs typeface="Calibri Light" panose="020F0302020204030204" pitchFamily="34" charset="0"/>
              </a:rPr>
              <a:t>Casino evenings have universal appeal. They're great for breaking the ice and will get all guests participating in the fun. Guests can get acquainted over a friendly game of poker</a:t>
            </a:r>
            <a:r>
              <a:rPr lang="en-GB" sz="1100" dirty="0">
                <a:solidFill>
                  <a:schemeClr val="bg1"/>
                </a:solidFill>
                <a:latin typeface="Calibri Light" panose="020F0302020204030204" pitchFamily="34" charset="0"/>
                <a:ea typeface="+mn-lt"/>
                <a:cs typeface="Calibri Light" panose="020F0302020204030204" pitchFamily="34" charset="0"/>
              </a:rPr>
              <a:t>. </a:t>
            </a:r>
            <a:endParaRPr lang="en-US" sz="1100" dirty="0">
              <a:solidFill>
                <a:schemeClr val="bg1"/>
              </a:solidFill>
              <a:latin typeface="Calibri Light" panose="020F0302020204030204" pitchFamily="34" charset="0"/>
              <a:ea typeface="+mn-lt"/>
              <a:cs typeface="Calibri Light" panose="020F0302020204030204" pitchFamily="34" charset="0"/>
            </a:endParaRPr>
          </a:p>
          <a:p>
            <a:endParaRPr lang="en-GB" sz="1100" dirty="0">
              <a:solidFill>
                <a:schemeClr val="bg1"/>
              </a:solidFill>
              <a:latin typeface="Calibri Light" panose="020F0302020204030204" pitchFamily="34" charset="0"/>
              <a:ea typeface="+mn-lt"/>
              <a:cs typeface="Calibri Light" panose="020F0302020204030204" pitchFamily="34" charset="0"/>
            </a:endParaRPr>
          </a:p>
          <a:p>
            <a:pPr algn="l"/>
            <a:r>
              <a:rPr lang="en-GB" sz="1100" b="0" i="0" dirty="0">
                <a:solidFill>
                  <a:srgbClr val="FFFFFF"/>
                </a:solidFill>
                <a:effectLst/>
                <a:latin typeface="Calibri Light" panose="020F0302020204030204" pitchFamily="34" charset="0"/>
                <a:cs typeface="Calibri Light" panose="020F0302020204030204" pitchFamily="34" charset="0"/>
              </a:rPr>
              <a:t>We have all the classic Vegas games and tables:</a:t>
            </a:r>
          </a:p>
          <a:p>
            <a:pPr algn="l">
              <a:buFont typeface="Arial" panose="020B0604020202020204" pitchFamily="34" charset="0"/>
              <a:buChar char="•"/>
            </a:pPr>
            <a:r>
              <a:rPr lang="en-GB" sz="1100" b="1" i="0" dirty="0">
                <a:solidFill>
                  <a:srgbClr val="FFFFFF"/>
                </a:solidFill>
                <a:effectLst/>
                <a:latin typeface="Calibri Light" panose="020F0302020204030204" pitchFamily="34" charset="0"/>
                <a:cs typeface="Calibri Light" panose="020F0302020204030204" pitchFamily="34" charset="0"/>
              </a:rPr>
              <a:t> Roulette</a:t>
            </a:r>
            <a:r>
              <a:rPr lang="en-GB" sz="1100" b="0" i="0" dirty="0">
                <a:solidFill>
                  <a:srgbClr val="FFFFFF"/>
                </a:solidFill>
                <a:effectLst/>
                <a:latin typeface="Calibri Light" panose="020F0302020204030204" pitchFamily="34" charset="0"/>
                <a:cs typeface="Calibri Light" panose="020F0302020204030204" pitchFamily="34" charset="0"/>
              </a:rPr>
              <a:t> - there are plenty of ways to play this nail-biting game of chance. Play it safe by betting on odds or evens. If you're feeling lucky, risk it on a spin of the wheel and take a punt on which number the ball will land on.</a:t>
            </a:r>
          </a:p>
          <a:p>
            <a:pPr algn="l">
              <a:buFont typeface="Arial" panose="020B0604020202020204" pitchFamily="34" charset="0"/>
              <a:buChar char="•"/>
            </a:pPr>
            <a:r>
              <a:rPr lang="en-GB" sz="1100" b="1" i="0" dirty="0">
                <a:solidFill>
                  <a:srgbClr val="FFFFFF"/>
                </a:solidFill>
                <a:effectLst/>
                <a:latin typeface="Calibri Light" panose="020F0302020204030204" pitchFamily="34" charset="0"/>
                <a:cs typeface="Calibri Light" panose="020F0302020204030204" pitchFamily="34" charset="0"/>
              </a:rPr>
              <a:t> Blackjack</a:t>
            </a:r>
            <a:r>
              <a:rPr lang="en-GB" sz="1100" b="0" i="0" dirty="0">
                <a:solidFill>
                  <a:srgbClr val="FFFFFF"/>
                </a:solidFill>
                <a:effectLst/>
                <a:latin typeface="Calibri Light" panose="020F0302020204030204" pitchFamily="34" charset="0"/>
                <a:cs typeface="Calibri Light" panose="020F0302020204030204" pitchFamily="34" charset="0"/>
              </a:rPr>
              <a:t> - probably the most popular casino card game of all time. Achieve the magic total of 21 and beat the dealer at his own game.</a:t>
            </a:r>
          </a:p>
          <a:p>
            <a:pPr algn="l">
              <a:buFont typeface="Arial" panose="020B0604020202020204" pitchFamily="34" charset="0"/>
              <a:buChar char="•"/>
            </a:pPr>
            <a:r>
              <a:rPr lang="en-GB" sz="1100" b="1" i="0" dirty="0">
                <a:solidFill>
                  <a:srgbClr val="FFFFFF"/>
                </a:solidFill>
                <a:effectLst/>
                <a:latin typeface="Calibri Light" panose="020F0302020204030204" pitchFamily="34" charset="0"/>
                <a:cs typeface="Calibri Light" panose="020F0302020204030204" pitchFamily="34" charset="0"/>
              </a:rPr>
              <a:t> Craps</a:t>
            </a:r>
            <a:r>
              <a:rPr lang="en-GB" sz="1100" b="0" i="0" dirty="0">
                <a:solidFill>
                  <a:srgbClr val="FFFFFF"/>
                </a:solidFill>
                <a:effectLst/>
                <a:latin typeface="Calibri Light" panose="020F0302020204030204" pitchFamily="34" charset="0"/>
                <a:cs typeface="Calibri Light" panose="020F0302020204030204" pitchFamily="34" charset="0"/>
              </a:rPr>
              <a:t> - the ultimate crowd-pleaser. Craps has been featured in countless Bond movies. Fast, fun and intense, Craps always attracts a big crowd. Spectators and players get totally immersed in the fun. Everything rides on a roll of the dice.</a:t>
            </a:r>
          </a:p>
          <a:p>
            <a:pPr algn="l">
              <a:buFont typeface="Arial" panose="020B0604020202020204" pitchFamily="34" charset="0"/>
              <a:buChar char="•"/>
            </a:pPr>
            <a:r>
              <a:rPr lang="en-GB" sz="1100" b="0" i="0" dirty="0">
                <a:solidFill>
                  <a:srgbClr val="FFFFFF"/>
                </a:solidFill>
                <a:effectLst/>
                <a:latin typeface="Calibri Light" panose="020F0302020204030204" pitchFamily="34" charset="0"/>
                <a:cs typeface="Calibri Light" panose="020F0302020204030204" pitchFamily="34" charset="0"/>
              </a:rPr>
              <a:t> </a:t>
            </a:r>
            <a:r>
              <a:rPr lang="en-GB" sz="1100" b="1" i="0" dirty="0">
                <a:solidFill>
                  <a:srgbClr val="FFFFFF"/>
                </a:solidFill>
                <a:effectLst/>
                <a:latin typeface="Calibri Light" panose="020F0302020204030204" pitchFamily="34" charset="0"/>
                <a:cs typeface="Calibri Light" panose="020F0302020204030204" pitchFamily="34" charset="0"/>
              </a:rPr>
              <a:t>Poker</a:t>
            </a:r>
            <a:r>
              <a:rPr lang="en-GB" sz="1100" b="0" i="0" dirty="0">
                <a:solidFill>
                  <a:srgbClr val="FFFFFF"/>
                </a:solidFill>
                <a:effectLst/>
                <a:latin typeface="Calibri Light" panose="020F0302020204030204" pitchFamily="34" charset="0"/>
                <a:cs typeface="Calibri Light" panose="020F0302020204030204" pitchFamily="34" charset="0"/>
              </a:rPr>
              <a:t> - the old time favourite. Have you got your poker face at the ready? It's all about strategy in this game of cards, will you have the winning hand?</a:t>
            </a:r>
          </a:p>
          <a:p>
            <a:endParaRPr lang="en-GB" sz="1100" dirty="0">
              <a:solidFill>
                <a:srgbClr val="000000"/>
              </a:solidFill>
              <a:latin typeface="Calibri Light" panose="020F0302020204030204" pitchFamily="34" charset="0"/>
              <a:cs typeface="Calibri Light" panose="020F0302020204030204" pitchFamily="34" charset="0"/>
            </a:endParaRPr>
          </a:p>
          <a:p>
            <a:r>
              <a:rPr lang="en-GB" sz="1100" b="1" u="sng" dirty="0">
                <a:solidFill>
                  <a:schemeClr val="bg1"/>
                </a:solidFill>
                <a:latin typeface="Calibri Light" panose="020F0302020204030204" pitchFamily="34" charset="0"/>
                <a:ea typeface="+mn-lt"/>
                <a:cs typeface="Calibri Light" panose="020F0302020204030204" pitchFamily="34" charset="0"/>
              </a:rPr>
              <a:t>D U R A T I O N:</a:t>
            </a:r>
            <a:endParaRPr lang="en-US" sz="1100" u="sng" dirty="0">
              <a:solidFill>
                <a:schemeClr val="bg1"/>
              </a:solidFill>
              <a:latin typeface="Calibri Light" panose="020F0302020204030204" pitchFamily="34" charset="0"/>
              <a:cs typeface="Calibri Light" panose="020F0302020204030204" pitchFamily="34" charset="0"/>
            </a:endParaRPr>
          </a:p>
          <a:p>
            <a:r>
              <a:rPr lang="en-GB" sz="1100" dirty="0">
                <a:solidFill>
                  <a:schemeClr val="bg1"/>
                </a:solidFill>
                <a:latin typeface="Calibri Light" panose="020F0302020204030204" pitchFamily="34" charset="0"/>
                <a:ea typeface="+mn-lt"/>
                <a:cs typeface="Calibri Light" panose="020F0302020204030204" pitchFamily="34" charset="0"/>
              </a:rPr>
              <a:t>For this activity we would suggest a running time of 2 hours.</a:t>
            </a:r>
            <a:endParaRPr lang="en-US" sz="1100" dirty="0">
              <a:solidFill>
                <a:schemeClr val="bg1"/>
              </a:solidFill>
              <a:latin typeface="Calibri Light" panose="020F0302020204030204" pitchFamily="34" charset="0"/>
              <a:ea typeface="+mn-lt"/>
              <a:cs typeface="Calibri Light" panose="020F0302020204030204" pitchFamily="34" charset="0"/>
            </a:endParaRPr>
          </a:p>
          <a:p>
            <a:pPr marL="285750" indent="-285750">
              <a:buFont typeface="Arial"/>
              <a:buChar char="•"/>
            </a:pPr>
            <a:endParaRPr lang="en-GB" sz="1100" dirty="0">
              <a:solidFill>
                <a:schemeClr val="tx1">
                  <a:lumMod val="75000"/>
                  <a:lumOff val="25000"/>
                </a:schemeClr>
              </a:solidFill>
              <a:latin typeface="Calibri Light" panose="020F0302020204030204" pitchFamily="34" charset="0"/>
              <a:ea typeface="+mn-lt"/>
              <a:cs typeface="Calibri Light" panose="020F0302020204030204" pitchFamily="34" charset="0"/>
            </a:endParaRPr>
          </a:p>
        </p:txBody>
      </p:sp>
      <p:sp>
        <p:nvSpPr>
          <p:cNvPr id="8" name="TextBox 7">
            <a:extLst>
              <a:ext uri="{FF2B5EF4-FFF2-40B4-BE49-F238E27FC236}">
                <a16:creationId xmlns:a16="http://schemas.microsoft.com/office/drawing/2014/main" id="{854BBA1C-886A-4768-BCE3-D2468D22D4D5}"/>
              </a:ext>
            </a:extLst>
          </p:cNvPr>
          <p:cNvSpPr txBox="1"/>
          <p:nvPr/>
        </p:nvSpPr>
        <p:spPr>
          <a:xfrm>
            <a:off x="6170327" y="657031"/>
            <a:ext cx="5674202" cy="338554"/>
          </a:xfrm>
          <a:custGeom>
            <a:avLst/>
            <a:gdLst>
              <a:gd name="connsiteX0" fmla="*/ 0 w 5674202"/>
              <a:gd name="connsiteY0" fmla="*/ 0 h 338554"/>
              <a:gd name="connsiteX1" fmla="*/ 397194 w 5674202"/>
              <a:gd name="connsiteY1" fmla="*/ 0 h 338554"/>
              <a:gd name="connsiteX2" fmla="*/ 907872 w 5674202"/>
              <a:gd name="connsiteY2" fmla="*/ 0 h 338554"/>
              <a:gd name="connsiteX3" fmla="*/ 1532035 w 5674202"/>
              <a:gd name="connsiteY3" fmla="*/ 0 h 338554"/>
              <a:gd name="connsiteX4" fmla="*/ 1929229 w 5674202"/>
              <a:gd name="connsiteY4" fmla="*/ 0 h 338554"/>
              <a:gd name="connsiteX5" fmla="*/ 2439907 w 5674202"/>
              <a:gd name="connsiteY5" fmla="*/ 0 h 338554"/>
              <a:gd name="connsiteX6" fmla="*/ 3007327 w 5674202"/>
              <a:gd name="connsiteY6" fmla="*/ 0 h 338554"/>
              <a:gd name="connsiteX7" fmla="*/ 3461263 w 5674202"/>
              <a:gd name="connsiteY7" fmla="*/ 0 h 338554"/>
              <a:gd name="connsiteX8" fmla="*/ 3971941 w 5674202"/>
              <a:gd name="connsiteY8" fmla="*/ 0 h 338554"/>
              <a:gd name="connsiteX9" fmla="*/ 4596104 w 5674202"/>
              <a:gd name="connsiteY9" fmla="*/ 0 h 338554"/>
              <a:gd name="connsiteX10" fmla="*/ 5050040 w 5674202"/>
              <a:gd name="connsiteY10" fmla="*/ 0 h 338554"/>
              <a:gd name="connsiteX11" fmla="*/ 5674202 w 5674202"/>
              <a:gd name="connsiteY11" fmla="*/ 0 h 338554"/>
              <a:gd name="connsiteX12" fmla="*/ 5674202 w 5674202"/>
              <a:gd name="connsiteY12" fmla="*/ 338554 h 338554"/>
              <a:gd name="connsiteX13" fmla="*/ 5106782 w 5674202"/>
              <a:gd name="connsiteY13" fmla="*/ 338554 h 338554"/>
              <a:gd name="connsiteX14" fmla="*/ 4539362 w 5674202"/>
              <a:gd name="connsiteY14" fmla="*/ 338554 h 338554"/>
              <a:gd name="connsiteX15" fmla="*/ 3915199 w 5674202"/>
              <a:gd name="connsiteY15" fmla="*/ 338554 h 338554"/>
              <a:gd name="connsiteX16" fmla="*/ 3461263 w 5674202"/>
              <a:gd name="connsiteY16" fmla="*/ 338554 h 338554"/>
              <a:gd name="connsiteX17" fmla="*/ 3007327 w 5674202"/>
              <a:gd name="connsiteY17" fmla="*/ 338554 h 338554"/>
              <a:gd name="connsiteX18" fmla="*/ 2610133 w 5674202"/>
              <a:gd name="connsiteY18" fmla="*/ 338554 h 338554"/>
              <a:gd name="connsiteX19" fmla="*/ 1985971 w 5674202"/>
              <a:gd name="connsiteY19" fmla="*/ 338554 h 338554"/>
              <a:gd name="connsiteX20" fmla="*/ 1418551 w 5674202"/>
              <a:gd name="connsiteY20" fmla="*/ 338554 h 338554"/>
              <a:gd name="connsiteX21" fmla="*/ 907872 w 5674202"/>
              <a:gd name="connsiteY21" fmla="*/ 338554 h 338554"/>
              <a:gd name="connsiteX22" fmla="*/ 0 w 5674202"/>
              <a:gd name="connsiteY22" fmla="*/ 338554 h 338554"/>
              <a:gd name="connsiteX23" fmla="*/ 0 w 5674202"/>
              <a:gd name="connsiteY23"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4202" h="338554" fill="none" extrusionOk="0">
                <a:moveTo>
                  <a:pt x="0" y="0"/>
                </a:moveTo>
                <a:cubicBezTo>
                  <a:pt x="116210" y="-27142"/>
                  <a:pt x="207342" y="16588"/>
                  <a:pt x="397194" y="0"/>
                </a:cubicBezTo>
                <a:cubicBezTo>
                  <a:pt x="587046" y="-16588"/>
                  <a:pt x="795557" y="13096"/>
                  <a:pt x="907872" y="0"/>
                </a:cubicBezTo>
                <a:cubicBezTo>
                  <a:pt x="1020187" y="-13096"/>
                  <a:pt x="1365178" y="43401"/>
                  <a:pt x="1532035" y="0"/>
                </a:cubicBezTo>
                <a:cubicBezTo>
                  <a:pt x="1698892" y="-43401"/>
                  <a:pt x="1755243" y="33513"/>
                  <a:pt x="1929229" y="0"/>
                </a:cubicBezTo>
                <a:cubicBezTo>
                  <a:pt x="2103215" y="-33513"/>
                  <a:pt x="2289428" y="30920"/>
                  <a:pt x="2439907" y="0"/>
                </a:cubicBezTo>
                <a:cubicBezTo>
                  <a:pt x="2590386" y="-30920"/>
                  <a:pt x="2891211" y="62215"/>
                  <a:pt x="3007327" y="0"/>
                </a:cubicBezTo>
                <a:cubicBezTo>
                  <a:pt x="3123443" y="-62215"/>
                  <a:pt x="3326532" y="36495"/>
                  <a:pt x="3461263" y="0"/>
                </a:cubicBezTo>
                <a:cubicBezTo>
                  <a:pt x="3595994" y="-36495"/>
                  <a:pt x="3818478" y="26781"/>
                  <a:pt x="3971941" y="0"/>
                </a:cubicBezTo>
                <a:cubicBezTo>
                  <a:pt x="4125404" y="-26781"/>
                  <a:pt x="4293991" y="69741"/>
                  <a:pt x="4596104" y="0"/>
                </a:cubicBezTo>
                <a:cubicBezTo>
                  <a:pt x="4898217" y="-69741"/>
                  <a:pt x="4942582" y="44745"/>
                  <a:pt x="5050040" y="0"/>
                </a:cubicBezTo>
                <a:cubicBezTo>
                  <a:pt x="5157498" y="-44745"/>
                  <a:pt x="5432655" y="11996"/>
                  <a:pt x="5674202" y="0"/>
                </a:cubicBezTo>
                <a:cubicBezTo>
                  <a:pt x="5698652" y="82169"/>
                  <a:pt x="5658230" y="253295"/>
                  <a:pt x="5674202" y="338554"/>
                </a:cubicBezTo>
                <a:cubicBezTo>
                  <a:pt x="5504968" y="360259"/>
                  <a:pt x="5346299" y="283492"/>
                  <a:pt x="5106782" y="338554"/>
                </a:cubicBezTo>
                <a:cubicBezTo>
                  <a:pt x="4867265" y="393616"/>
                  <a:pt x="4787859" y="281268"/>
                  <a:pt x="4539362" y="338554"/>
                </a:cubicBezTo>
                <a:cubicBezTo>
                  <a:pt x="4290865" y="395840"/>
                  <a:pt x="4048651" y="314571"/>
                  <a:pt x="3915199" y="338554"/>
                </a:cubicBezTo>
                <a:cubicBezTo>
                  <a:pt x="3781747" y="362537"/>
                  <a:pt x="3609051" y="292040"/>
                  <a:pt x="3461263" y="338554"/>
                </a:cubicBezTo>
                <a:cubicBezTo>
                  <a:pt x="3313475" y="385068"/>
                  <a:pt x="3194652" y="311856"/>
                  <a:pt x="3007327" y="338554"/>
                </a:cubicBezTo>
                <a:cubicBezTo>
                  <a:pt x="2820002" y="365252"/>
                  <a:pt x="2731600" y="291548"/>
                  <a:pt x="2610133" y="338554"/>
                </a:cubicBezTo>
                <a:cubicBezTo>
                  <a:pt x="2488666" y="385560"/>
                  <a:pt x="2211179" y="325326"/>
                  <a:pt x="1985971" y="338554"/>
                </a:cubicBezTo>
                <a:cubicBezTo>
                  <a:pt x="1760763" y="351782"/>
                  <a:pt x="1608798" y="300465"/>
                  <a:pt x="1418551" y="338554"/>
                </a:cubicBezTo>
                <a:cubicBezTo>
                  <a:pt x="1228304" y="376643"/>
                  <a:pt x="1066187" y="287514"/>
                  <a:pt x="907872" y="338554"/>
                </a:cubicBezTo>
                <a:cubicBezTo>
                  <a:pt x="749557" y="389594"/>
                  <a:pt x="381068" y="305767"/>
                  <a:pt x="0" y="338554"/>
                </a:cubicBezTo>
                <a:cubicBezTo>
                  <a:pt x="-37556" y="171362"/>
                  <a:pt x="28547" y="74033"/>
                  <a:pt x="0" y="0"/>
                </a:cubicBezTo>
                <a:close/>
              </a:path>
              <a:path w="5674202" h="338554" stroke="0" extrusionOk="0">
                <a:moveTo>
                  <a:pt x="0" y="0"/>
                </a:moveTo>
                <a:cubicBezTo>
                  <a:pt x="188070" y="-48868"/>
                  <a:pt x="390566" y="45530"/>
                  <a:pt x="680904" y="0"/>
                </a:cubicBezTo>
                <a:cubicBezTo>
                  <a:pt x="971242" y="-45530"/>
                  <a:pt x="911762" y="13561"/>
                  <a:pt x="1078098" y="0"/>
                </a:cubicBezTo>
                <a:cubicBezTo>
                  <a:pt x="1244434" y="-13561"/>
                  <a:pt x="1296382" y="37114"/>
                  <a:pt x="1475293" y="0"/>
                </a:cubicBezTo>
                <a:cubicBezTo>
                  <a:pt x="1654205" y="-37114"/>
                  <a:pt x="1784347" y="32097"/>
                  <a:pt x="1929229" y="0"/>
                </a:cubicBezTo>
                <a:cubicBezTo>
                  <a:pt x="2074111" y="-32097"/>
                  <a:pt x="2328783" y="12174"/>
                  <a:pt x="2553391" y="0"/>
                </a:cubicBezTo>
                <a:cubicBezTo>
                  <a:pt x="2777999" y="-12174"/>
                  <a:pt x="3007096" y="26097"/>
                  <a:pt x="3120811" y="0"/>
                </a:cubicBezTo>
                <a:cubicBezTo>
                  <a:pt x="3234526" y="-26097"/>
                  <a:pt x="3488112" y="51107"/>
                  <a:pt x="3744973" y="0"/>
                </a:cubicBezTo>
                <a:cubicBezTo>
                  <a:pt x="4001834" y="-51107"/>
                  <a:pt x="4184129" y="37177"/>
                  <a:pt x="4312394" y="0"/>
                </a:cubicBezTo>
                <a:cubicBezTo>
                  <a:pt x="4440659" y="-37177"/>
                  <a:pt x="4582748" y="23041"/>
                  <a:pt x="4766330" y="0"/>
                </a:cubicBezTo>
                <a:cubicBezTo>
                  <a:pt x="4949912" y="-23041"/>
                  <a:pt x="5292712" y="31906"/>
                  <a:pt x="5674202" y="0"/>
                </a:cubicBezTo>
                <a:cubicBezTo>
                  <a:pt x="5677573" y="111013"/>
                  <a:pt x="5643650" y="254052"/>
                  <a:pt x="5674202" y="338554"/>
                </a:cubicBezTo>
                <a:cubicBezTo>
                  <a:pt x="5466881" y="412957"/>
                  <a:pt x="5300040" y="286508"/>
                  <a:pt x="4993298" y="338554"/>
                </a:cubicBezTo>
                <a:cubicBezTo>
                  <a:pt x="4686556" y="390600"/>
                  <a:pt x="4718228" y="323774"/>
                  <a:pt x="4482620" y="338554"/>
                </a:cubicBezTo>
                <a:cubicBezTo>
                  <a:pt x="4247012" y="353334"/>
                  <a:pt x="4039973" y="296096"/>
                  <a:pt x="3858457" y="338554"/>
                </a:cubicBezTo>
                <a:cubicBezTo>
                  <a:pt x="3676941" y="381012"/>
                  <a:pt x="3332757" y="305533"/>
                  <a:pt x="3177553" y="338554"/>
                </a:cubicBezTo>
                <a:cubicBezTo>
                  <a:pt x="3022349" y="371575"/>
                  <a:pt x="2807144" y="300131"/>
                  <a:pt x="2496649" y="338554"/>
                </a:cubicBezTo>
                <a:cubicBezTo>
                  <a:pt x="2186154" y="376977"/>
                  <a:pt x="2082677" y="330771"/>
                  <a:pt x="1815745" y="338554"/>
                </a:cubicBezTo>
                <a:cubicBezTo>
                  <a:pt x="1548813" y="346337"/>
                  <a:pt x="1385408" y="337020"/>
                  <a:pt x="1191582" y="338554"/>
                </a:cubicBezTo>
                <a:cubicBezTo>
                  <a:pt x="997756" y="340088"/>
                  <a:pt x="836470" y="311490"/>
                  <a:pt x="680904" y="338554"/>
                </a:cubicBezTo>
                <a:cubicBezTo>
                  <a:pt x="525338" y="365618"/>
                  <a:pt x="313020" y="262792"/>
                  <a:pt x="0" y="338554"/>
                </a:cubicBezTo>
                <a:cubicBezTo>
                  <a:pt x="-22190" y="173785"/>
                  <a:pt x="11439" y="81127"/>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3570743872">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Light"/>
                <a:cs typeface="Calibri Light"/>
              </a:rPr>
              <a:t>I N F O R M A L   O P T I O N S </a:t>
            </a:r>
            <a:endParaRPr lang="en-US" sz="1600" dirty="0">
              <a:solidFill>
                <a:schemeClr val="bg1"/>
              </a:solidFill>
            </a:endParaRPr>
          </a:p>
        </p:txBody>
      </p:sp>
      <p:sp>
        <p:nvSpPr>
          <p:cNvPr id="10" name="TextBox 9">
            <a:extLst>
              <a:ext uri="{FF2B5EF4-FFF2-40B4-BE49-F238E27FC236}">
                <a16:creationId xmlns:a16="http://schemas.microsoft.com/office/drawing/2014/main" id="{D4040D77-E0BA-45D9-BB53-37D08787F36B}"/>
              </a:ext>
            </a:extLst>
          </p:cNvPr>
          <p:cNvSpPr txBox="1"/>
          <p:nvPr/>
        </p:nvSpPr>
        <p:spPr>
          <a:xfrm>
            <a:off x="6174753" y="1141921"/>
            <a:ext cx="5704389" cy="3631763"/>
          </a:xfrm>
          <a:custGeom>
            <a:avLst/>
            <a:gdLst>
              <a:gd name="connsiteX0" fmla="*/ 0 w 5704389"/>
              <a:gd name="connsiteY0" fmla="*/ 0 h 3631763"/>
              <a:gd name="connsiteX1" fmla="*/ 513395 w 5704389"/>
              <a:gd name="connsiteY1" fmla="*/ 0 h 3631763"/>
              <a:gd name="connsiteX2" fmla="*/ 969746 w 5704389"/>
              <a:gd name="connsiteY2" fmla="*/ 0 h 3631763"/>
              <a:gd name="connsiteX3" fmla="*/ 1654273 w 5704389"/>
              <a:gd name="connsiteY3" fmla="*/ 0 h 3631763"/>
              <a:gd name="connsiteX4" fmla="*/ 2053580 w 5704389"/>
              <a:gd name="connsiteY4" fmla="*/ 0 h 3631763"/>
              <a:gd name="connsiteX5" fmla="*/ 2509931 w 5704389"/>
              <a:gd name="connsiteY5" fmla="*/ 0 h 3631763"/>
              <a:gd name="connsiteX6" fmla="*/ 3137414 w 5704389"/>
              <a:gd name="connsiteY6" fmla="*/ 0 h 3631763"/>
              <a:gd name="connsiteX7" fmla="*/ 3764897 w 5704389"/>
              <a:gd name="connsiteY7" fmla="*/ 0 h 3631763"/>
              <a:gd name="connsiteX8" fmla="*/ 4164204 w 5704389"/>
              <a:gd name="connsiteY8" fmla="*/ 0 h 3631763"/>
              <a:gd name="connsiteX9" fmla="*/ 4563511 w 5704389"/>
              <a:gd name="connsiteY9" fmla="*/ 0 h 3631763"/>
              <a:gd name="connsiteX10" fmla="*/ 5076906 w 5704389"/>
              <a:gd name="connsiteY10" fmla="*/ 0 h 3631763"/>
              <a:gd name="connsiteX11" fmla="*/ 5704389 w 5704389"/>
              <a:gd name="connsiteY11" fmla="*/ 0 h 3631763"/>
              <a:gd name="connsiteX12" fmla="*/ 5704389 w 5704389"/>
              <a:gd name="connsiteY12" fmla="*/ 409870 h 3631763"/>
              <a:gd name="connsiteX13" fmla="*/ 5704389 w 5704389"/>
              <a:gd name="connsiteY13" fmla="*/ 928694 h 3631763"/>
              <a:gd name="connsiteX14" fmla="*/ 5704389 w 5704389"/>
              <a:gd name="connsiteY14" fmla="*/ 1520152 h 3631763"/>
              <a:gd name="connsiteX15" fmla="*/ 5704389 w 5704389"/>
              <a:gd name="connsiteY15" fmla="*/ 1966340 h 3631763"/>
              <a:gd name="connsiteX16" fmla="*/ 5704389 w 5704389"/>
              <a:gd name="connsiteY16" fmla="*/ 2521481 h 3631763"/>
              <a:gd name="connsiteX17" fmla="*/ 5704389 w 5704389"/>
              <a:gd name="connsiteY17" fmla="*/ 2967669 h 3631763"/>
              <a:gd name="connsiteX18" fmla="*/ 5704389 w 5704389"/>
              <a:gd name="connsiteY18" fmla="*/ 3631763 h 3631763"/>
              <a:gd name="connsiteX19" fmla="*/ 5076906 w 5704389"/>
              <a:gd name="connsiteY19" fmla="*/ 3631763 h 3631763"/>
              <a:gd name="connsiteX20" fmla="*/ 4506467 w 5704389"/>
              <a:gd name="connsiteY20" fmla="*/ 3631763 h 3631763"/>
              <a:gd name="connsiteX21" fmla="*/ 3878985 w 5704389"/>
              <a:gd name="connsiteY21" fmla="*/ 3631763 h 3631763"/>
              <a:gd name="connsiteX22" fmla="*/ 3251502 w 5704389"/>
              <a:gd name="connsiteY22" fmla="*/ 3631763 h 3631763"/>
              <a:gd name="connsiteX23" fmla="*/ 2681063 w 5704389"/>
              <a:gd name="connsiteY23" fmla="*/ 3631763 h 3631763"/>
              <a:gd name="connsiteX24" fmla="*/ 2053580 w 5704389"/>
              <a:gd name="connsiteY24" fmla="*/ 3631763 h 3631763"/>
              <a:gd name="connsiteX25" fmla="*/ 1597229 w 5704389"/>
              <a:gd name="connsiteY25" fmla="*/ 3631763 h 3631763"/>
              <a:gd name="connsiteX26" fmla="*/ 1140878 w 5704389"/>
              <a:gd name="connsiteY26" fmla="*/ 3631763 h 3631763"/>
              <a:gd name="connsiteX27" fmla="*/ 0 w 5704389"/>
              <a:gd name="connsiteY27" fmla="*/ 3631763 h 3631763"/>
              <a:gd name="connsiteX28" fmla="*/ 0 w 5704389"/>
              <a:gd name="connsiteY28" fmla="*/ 3076622 h 3631763"/>
              <a:gd name="connsiteX29" fmla="*/ 0 w 5704389"/>
              <a:gd name="connsiteY29" fmla="*/ 2594116 h 3631763"/>
              <a:gd name="connsiteX30" fmla="*/ 0 w 5704389"/>
              <a:gd name="connsiteY30" fmla="*/ 2147928 h 3631763"/>
              <a:gd name="connsiteX31" fmla="*/ 0 w 5704389"/>
              <a:gd name="connsiteY31" fmla="*/ 1556470 h 3631763"/>
              <a:gd name="connsiteX32" fmla="*/ 0 w 5704389"/>
              <a:gd name="connsiteY32" fmla="*/ 1037647 h 3631763"/>
              <a:gd name="connsiteX33" fmla="*/ 0 w 5704389"/>
              <a:gd name="connsiteY33" fmla="*/ 555141 h 3631763"/>
              <a:gd name="connsiteX34" fmla="*/ 0 w 5704389"/>
              <a:gd name="connsiteY34" fmla="*/ 0 h 363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04389" h="3631763" fill="none" extrusionOk="0">
                <a:moveTo>
                  <a:pt x="0" y="0"/>
                </a:moveTo>
                <a:cubicBezTo>
                  <a:pt x="252854" y="-4870"/>
                  <a:pt x="357576" y="48563"/>
                  <a:pt x="513395" y="0"/>
                </a:cubicBezTo>
                <a:cubicBezTo>
                  <a:pt x="669215" y="-48563"/>
                  <a:pt x="784794" y="42775"/>
                  <a:pt x="969746" y="0"/>
                </a:cubicBezTo>
                <a:cubicBezTo>
                  <a:pt x="1154698" y="-42775"/>
                  <a:pt x="1344925" y="1246"/>
                  <a:pt x="1654273" y="0"/>
                </a:cubicBezTo>
                <a:cubicBezTo>
                  <a:pt x="1963621" y="-1246"/>
                  <a:pt x="1883172" y="1808"/>
                  <a:pt x="2053580" y="0"/>
                </a:cubicBezTo>
                <a:cubicBezTo>
                  <a:pt x="2223988" y="-1808"/>
                  <a:pt x="2411549" y="19161"/>
                  <a:pt x="2509931" y="0"/>
                </a:cubicBezTo>
                <a:cubicBezTo>
                  <a:pt x="2608313" y="-19161"/>
                  <a:pt x="2937811" y="73576"/>
                  <a:pt x="3137414" y="0"/>
                </a:cubicBezTo>
                <a:cubicBezTo>
                  <a:pt x="3337017" y="-73576"/>
                  <a:pt x="3608389" y="8519"/>
                  <a:pt x="3764897" y="0"/>
                </a:cubicBezTo>
                <a:cubicBezTo>
                  <a:pt x="3921405" y="-8519"/>
                  <a:pt x="4030841" y="38462"/>
                  <a:pt x="4164204" y="0"/>
                </a:cubicBezTo>
                <a:cubicBezTo>
                  <a:pt x="4297567" y="-38462"/>
                  <a:pt x="4405854" y="46426"/>
                  <a:pt x="4563511" y="0"/>
                </a:cubicBezTo>
                <a:cubicBezTo>
                  <a:pt x="4721168" y="-46426"/>
                  <a:pt x="4923678" y="48178"/>
                  <a:pt x="5076906" y="0"/>
                </a:cubicBezTo>
                <a:cubicBezTo>
                  <a:pt x="5230134" y="-48178"/>
                  <a:pt x="5524261" y="70689"/>
                  <a:pt x="5704389" y="0"/>
                </a:cubicBezTo>
                <a:cubicBezTo>
                  <a:pt x="5724800" y="114222"/>
                  <a:pt x="5659019" y="250352"/>
                  <a:pt x="5704389" y="409870"/>
                </a:cubicBezTo>
                <a:cubicBezTo>
                  <a:pt x="5749759" y="569388"/>
                  <a:pt x="5673516" y="757815"/>
                  <a:pt x="5704389" y="928694"/>
                </a:cubicBezTo>
                <a:cubicBezTo>
                  <a:pt x="5735262" y="1099573"/>
                  <a:pt x="5681160" y="1227750"/>
                  <a:pt x="5704389" y="1520152"/>
                </a:cubicBezTo>
                <a:cubicBezTo>
                  <a:pt x="5727618" y="1812554"/>
                  <a:pt x="5692188" y="1778887"/>
                  <a:pt x="5704389" y="1966340"/>
                </a:cubicBezTo>
                <a:cubicBezTo>
                  <a:pt x="5716590" y="2153793"/>
                  <a:pt x="5652405" y="2312419"/>
                  <a:pt x="5704389" y="2521481"/>
                </a:cubicBezTo>
                <a:cubicBezTo>
                  <a:pt x="5756373" y="2730543"/>
                  <a:pt x="5701299" y="2760489"/>
                  <a:pt x="5704389" y="2967669"/>
                </a:cubicBezTo>
                <a:cubicBezTo>
                  <a:pt x="5707479" y="3174849"/>
                  <a:pt x="5644134" y="3301099"/>
                  <a:pt x="5704389" y="3631763"/>
                </a:cubicBezTo>
                <a:cubicBezTo>
                  <a:pt x="5404161" y="3650359"/>
                  <a:pt x="5246465" y="3581380"/>
                  <a:pt x="5076906" y="3631763"/>
                </a:cubicBezTo>
                <a:cubicBezTo>
                  <a:pt x="4907347" y="3682146"/>
                  <a:pt x="4682229" y="3599146"/>
                  <a:pt x="4506467" y="3631763"/>
                </a:cubicBezTo>
                <a:cubicBezTo>
                  <a:pt x="4330705" y="3664380"/>
                  <a:pt x="4018338" y="3601321"/>
                  <a:pt x="3878985" y="3631763"/>
                </a:cubicBezTo>
                <a:cubicBezTo>
                  <a:pt x="3739632" y="3662205"/>
                  <a:pt x="3381922" y="3582358"/>
                  <a:pt x="3251502" y="3631763"/>
                </a:cubicBezTo>
                <a:cubicBezTo>
                  <a:pt x="3121082" y="3681168"/>
                  <a:pt x="2878460" y="3630978"/>
                  <a:pt x="2681063" y="3631763"/>
                </a:cubicBezTo>
                <a:cubicBezTo>
                  <a:pt x="2483666" y="3632548"/>
                  <a:pt x="2246582" y="3575769"/>
                  <a:pt x="2053580" y="3631763"/>
                </a:cubicBezTo>
                <a:cubicBezTo>
                  <a:pt x="1860578" y="3687757"/>
                  <a:pt x="1816586" y="3622122"/>
                  <a:pt x="1597229" y="3631763"/>
                </a:cubicBezTo>
                <a:cubicBezTo>
                  <a:pt x="1377872" y="3641404"/>
                  <a:pt x="1294010" y="3584442"/>
                  <a:pt x="1140878" y="3631763"/>
                </a:cubicBezTo>
                <a:cubicBezTo>
                  <a:pt x="987746" y="3679084"/>
                  <a:pt x="482762" y="3564236"/>
                  <a:pt x="0" y="3631763"/>
                </a:cubicBezTo>
                <a:cubicBezTo>
                  <a:pt x="-61879" y="3440723"/>
                  <a:pt x="30752" y="3315003"/>
                  <a:pt x="0" y="3076622"/>
                </a:cubicBezTo>
                <a:cubicBezTo>
                  <a:pt x="-30752" y="2838241"/>
                  <a:pt x="33159" y="2831658"/>
                  <a:pt x="0" y="2594116"/>
                </a:cubicBezTo>
                <a:cubicBezTo>
                  <a:pt x="-33159" y="2356574"/>
                  <a:pt x="21904" y="2345634"/>
                  <a:pt x="0" y="2147928"/>
                </a:cubicBezTo>
                <a:cubicBezTo>
                  <a:pt x="-21904" y="1950222"/>
                  <a:pt x="16519" y="1822077"/>
                  <a:pt x="0" y="1556470"/>
                </a:cubicBezTo>
                <a:cubicBezTo>
                  <a:pt x="-16519" y="1290863"/>
                  <a:pt x="22037" y="1223602"/>
                  <a:pt x="0" y="1037647"/>
                </a:cubicBezTo>
                <a:cubicBezTo>
                  <a:pt x="-22037" y="851692"/>
                  <a:pt x="30609" y="738323"/>
                  <a:pt x="0" y="555141"/>
                </a:cubicBezTo>
                <a:cubicBezTo>
                  <a:pt x="-30609" y="371959"/>
                  <a:pt x="4806" y="122878"/>
                  <a:pt x="0" y="0"/>
                </a:cubicBezTo>
                <a:close/>
              </a:path>
              <a:path w="5704389" h="3631763" stroke="0" extrusionOk="0">
                <a:moveTo>
                  <a:pt x="0" y="0"/>
                </a:moveTo>
                <a:cubicBezTo>
                  <a:pt x="127429" y="-16811"/>
                  <a:pt x="290873" y="65333"/>
                  <a:pt x="570439" y="0"/>
                </a:cubicBezTo>
                <a:cubicBezTo>
                  <a:pt x="850005" y="-65333"/>
                  <a:pt x="858711" y="21341"/>
                  <a:pt x="1026790" y="0"/>
                </a:cubicBezTo>
                <a:cubicBezTo>
                  <a:pt x="1194869" y="-21341"/>
                  <a:pt x="1348774" y="14183"/>
                  <a:pt x="1540185" y="0"/>
                </a:cubicBezTo>
                <a:cubicBezTo>
                  <a:pt x="1731597" y="-14183"/>
                  <a:pt x="1924052" y="23396"/>
                  <a:pt x="2167668" y="0"/>
                </a:cubicBezTo>
                <a:cubicBezTo>
                  <a:pt x="2411284" y="-23396"/>
                  <a:pt x="2524995" y="15552"/>
                  <a:pt x="2681063" y="0"/>
                </a:cubicBezTo>
                <a:cubicBezTo>
                  <a:pt x="2837132" y="-15552"/>
                  <a:pt x="3048060" y="51820"/>
                  <a:pt x="3365590" y="0"/>
                </a:cubicBezTo>
                <a:cubicBezTo>
                  <a:pt x="3683120" y="-51820"/>
                  <a:pt x="3677948" y="53878"/>
                  <a:pt x="3936028" y="0"/>
                </a:cubicBezTo>
                <a:cubicBezTo>
                  <a:pt x="4194108" y="-53878"/>
                  <a:pt x="4369382" y="21374"/>
                  <a:pt x="4620555" y="0"/>
                </a:cubicBezTo>
                <a:cubicBezTo>
                  <a:pt x="4871728" y="-21374"/>
                  <a:pt x="5210987" y="110759"/>
                  <a:pt x="5704389" y="0"/>
                </a:cubicBezTo>
                <a:cubicBezTo>
                  <a:pt x="5730648" y="166618"/>
                  <a:pt x="5657821" y="349968"/>
                  <a:pt x="5704389" y="482506"/>
                </a:cubicBezTo>
                <a:cubicBezTo>
                  <a:pt x="5750957" y="615044"/>
                  <a:pt x="5681290" y="799087"/>
                  <a:pt x="5704389" y="1037647"/>
                </a:cubicBezTo>
                <a:cubicBezTo>
                  <a:pt x="5727488" y="1276207"/>
                  <a:pt x="5653386" y="1389451"/>
                  <a:pt x="5704389" y="1629105"/>
                </a:cubicBezTo>
                <a:cubicBezTo>
                  <a:pt x="5755392" y="1868759"/>
                  <a:pt x="5700465" y="2035216"/>
                  <a:pt x="5704389" y="2147928"/>
                </a:cubicBezTo>
                <a:cubicBezTo>
                  <a:pt x="5708313" y="2260640"/>
                  <a:pt x="5694242" y="2468707"/>
                  <a:pt x="5704389" y="2557799"/>
                </a:cubicBezTo>
                <a:cubicBezTo>
                  <a:pt x="5714536" y="2646891"/>
                  <a:pt x="5685199" y="2853187"/>
                  <a:pt x="5704389" y="3003987"/>
                </a:cubicBezTo>
                <a:cubicBezTo>
                  <a:pt x="5723579" y="3154787"/>
                  <a:pt x="5671444" y="3456263"/>
                  <a:pt x="5704389" y="3631763"/>
                </a:cubicBezTo>
                <a:cubicBezTo>
                  <a:pt x="5592853" y="3671735"/>
                  <a:pt x="5392702" y="3628686"/>
                  <a:pt x="5248038" y="3631763"/>
                </a:cubicBezTo>
                <a:cubicBezTo>
                  <a:pt x="5103374" y="3634840"/>
                  <a:pt x="4988858" y="3593311"/>
                  <a:pt x="4791687" y="3631763"/>
                </a:cubicBezTo>
                <a:cubicBezTo>
                  <a:pt x="4594516" y="3670215"/>
                  <a:pt x="4474247" y="3580650"/>
                  <a:pt x="4278292" y="3631763"/>
                </a:cubicBezTo>
                <a:cubicBezTo>
                  <a:pt x="4082338" y="3682876"/>
                  <a:pt x="3821284" y="3622651"/>
                  <a:pt x="3650809" y="3631763"/>
                </a:cubicBezTo>
                <a:cubicBezTo>
                  <a:pt x="3480334" y="3640875"/>
                  <a:pt x="3319528" y="3629850"/>
                  <a:pt x="3194458" y="3631763"/>
                </a:cubicBezTo>
                <a:cubicBezTo>
                  <a:pt x="3069388" y="3633676"/>
                  <a:pt x="2892380" y="3586469"/>
                  <a:pt x="2624019" y="3631763"/>
                </a:cubicBezTo>
                <a:cubicBezTo>
                  <a:pt x="2355658" y="3677057"/>
                  <a:pt x="2135154" y="3612484"/>
                  <a:pt x="1939492" y="3631763"/>
                </a:cubicBezTo>
                <a:cubicBezTo>
                  <a:pt x="1743830" y="3651042"/>
                  <a:pt x="1622118" y="3590713"/>
                  <a:pt x="1369053" y="3631763"/>
                </a:cubicBezTo>
                <a:cubicBezTo>
                  <a:pt x="1115988" y="3672813"/>
                  <a:pt x="1028244" y="3615574"/>
                  <a:pt x="912702" y="3631763"/>
                </a:cubicBezTo>
                <a:cubicBezTo>
                  <a:pt x="797160" y="3647952"/>
                  <a:pt x="421223" y="3528440"/>
                  <a:pt x="0" y="3631763"/>
                </a:cubicBezTo>
                <a:cubicBezTo>
                  <a:pt x="-27295" y="3523975"/>
                  <a:pt x="57406" y="3370498"/>
                  <a:pt x="0" y="3112940"/>
                </a:cubicBezTo>
                <a:cubicBezTo>
                  <a:pt x="-57406" y="2855382"/>
                  <a:pt x="20051" y="2814968"/>
                  <a:pt x="0" y="2703069"/>
                </a:cubicBezTo>
                <a:cubicBezTo>
                  <a:pt x="-20051" y="2591170"/>
                  <a:pt x="29783" y="2354858"/>
                  <a:pt x="0" y="2184246"/>
                </a:cubicBezTo>
                <a:cubicBezTo>
                  <a:pt x="-29783" y="2013634"/>
                  <a:pt x="47722" y="1861080"/>
                  <a:pt x="0" y="1738058"/>
                </a:cubicBezTo>
                <a:cubicBezTo>
                  <a:pt x="-47722" y="1615036"/>
                  <a:pt x="40504" y="1356755"/>
                  <a:pt x="0" y="1182917"/>
                </a:cubicBezTo>
                <a:cubicBezTo>
                  <a:pt x="-40504" y="1009079"/>
                  <a:pt x="31548" y="923614"/>
                  <a:pt x="0" y="773047"/>
                </a:cubicBezTo>
                <a:cubicBezTo>
                  <a:pt x="-31548" y="622480"/>
                  <a:pt x="20472" y="354224"/>
                  <a:pt x="0" y="0"/>
                </a:cubicBezTo>
                <a:close/>
              </a:path>
            </a:pathLst>
          </a:custGeom>
          <a:solidFill>
            <a:schemeClr val="bg1">
              <a:lumMod val="50000"/>
            </a:schemeClr>
          </a:solidFill>
          <a:ln>
            <a:solidFill>
              <a:schemeClr val="bg1"/>
            </a:solidFill>
            <a:extLst>
              <a:ext uri="{C807C97D-BFC1-408E-A445-0C87EB9F89A2}">
                <ask:lineSketchStyleProps xmlns:ask="http://schemas.microsoft.com/office/drawing/2018/sketchyshapes" sd="80131021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solidFill>
                  <a:schemeClr val="bg1"/>
                </a:solidFill>
                <a:latin typeface="Calibri Light"/>
                <a:ea typeface="+mn-lt"/>
                <a:cs typeface="+mn-lt"/>
              </a:rPr>
              <a:t>Why not put together your own informal package! </a:t>
            </a:r>
          </a:p>
          <a:p>
            <a:endParaRPr lang="en-GB" sz="1000" dirty="0">
              <a:solidFill>
                <a:schemeClr val="bg1"/>
              </a:solidFill>
              <a:latin typeface="Calibri Light"/>
              <a:ea typeface="+mn-lt"/>
              <a:cs typeface="+mn-lt"/>
            </a:endParaRPr>
          </a:p>
          <a:p>
            <a:r>
              <a:rPr lang="en-GB" sz="1000" dirty="0">
                <a:solidFill>
                  <a:schemeClr val="bg1"/>
                </a:solidFill>
                <a:latin typeface="Calibri Light"/>
                <a:ea typeface="+mn-lt"/>
                <a:cs typeface="+mn-lt"/>
              </a:rPr>
              <a:t>Let us know what you would like from the list below and we will put together the best package for you: </a:t>
            </a:r>
          </a:p>
          <a:p>
            <a:endParaRPr lang="en-GB" sz="1000" dirty="0">
              <a:solidFill>
                <a:schemeClr val="bg1"/>
              </a:solidFill>
              <a:latin typeface="Calibri Light"/>
              <a:ea typeface="+mn-lt"/>
              <a:cs typeface="+mn-lt"/>
            </a:endParaRPr>
          </a:p>
          <a:p>
            <a:pPr marL="171450" indent="-171450">
              <a:buFontTx/>
              <a:buChar char="-"/>
            </a:pPr>
            <a:r>
              <a:rPr lang="en-GB" sz="1000" dirty="0">
                <a:solidFill>
                  <a:schemeClr val="bg1"/>
                </a:solidFill>
                <a:latin typeface="Calibri Light"/>
                <a:ea typeface="+mn-lt"/>
                <a:cs typeface="+mn-lt"/>
              </a:rPr>
              <a:t>CASINO TABLES </a:t>
            </a:r>
          </a:p>
          <a:p>
            <a:pPr marL="171450" indent="-171450">
              <a:buFontTx/>
              <a:buChar char="-"/>
            </a:pPr>
            <a:r>
              <a:rPr lang="en-GB" sz="1000" dirty="0">
                <a:solidFill>
                  <a:schemeClr val="bg1"/>
                </a:solidFill>
                <a:latin typeface="Calibri Light"/>
                <a:ea typeface="+mn-lt"/>
                <a:cs typeface="+mn-lt"/>
              </a:rPr>
              <a:t>SLOT MACHINES</a:t>
            </a:r>
          </a:p>
          <a:p>
            <a:pPr marL="171450" indent="-171450">
              <a:buFontTx/>
              <a:buChar char="-"/>
            </a:pPr>
            <a:r>
              <a:rPr lang="en-GB" sz="1000" dirty="0">
                <a:solidFill>
                  <a:schemeClr val="bg1"/>
                </a:solidFill>
                <a:latin typeface="Calibri Light"/>
                <a:ea typeface="+mn-lt"/>
                <a:cs typeface="+mn-lt"/>
              </a:rPr>
              <a:t>SELFIE MIRROR </a:t>
            </a:r>
          </a:p>
          <a:p>
            <a:pPr marL="171450" indent="-171450">
              <a:buFontTx/>
              <a:buChar char="-"/>
            </a:pPr>
            <a:r>
              <a:rPr lang="en-GB" sz="1000" dirty="0">
                <a:solidFill>
                  <a:schemeClr val="bg1"/>
                </a:solidFill>
                <a:latin typeface="Calibri Light"/>
                <a:ea typeface="+mn-lt"/>
                <a:cs typeface="+mn-lt"/>
              </a:rPr>
              <a:t>F1 SIMULATOR </a:t>
            </a:r>
          </a:p>
          <a:p>
            <a:pPr marL="171450" indent="-171450">
              <a:buFontTx/>
              <a:buChar char="-"/>
            </a:pPr>
            <a:r>
              <a:rPr lang="en-GB" sz="1000" dirty="0">
                <a:solidFill>
                  <a:schemeClr val="bg1"/>
                </a:solidFill>
                <a:latin typeface="Calibri Light"/>
                <a:ea typeface="+mn-lt"/>
                <a:cs typeface="+mn-lt"/>
              </a:rPr>
              <a:t>MAGICIAN </a:t>
            </a:r>
          </a:p>
          <a:p>
            <a:pPr marL="171450" indent="-171450">
              <a:buFontTx/>
              <a:buChar char="-"/>
            </a:pPr>
            <a:r>
              <a:rPr lang="en-GB" sz="1000" dirty="0">
                <a:solidFill>
                  <a:schemeClr val="bg1"/>
                </a:solidFill>
                <a:latin typeface="Calibri Light"/>
                <a:ea typeface="+mn-lt"/>
                <a:cs typeface="+mn-lt"/>
              </a:rPr>
              <a:t>CARICATURIST </a:t>
            </a:r>
          </a:p>
          <a:p>
            <a:pPr marL="171450" indent="-171450">
              <a:buFontTx/>
              <a:buChar char="-"/>
            </a:pPr>
            <a:r>
              <a:rPr lang="en-GB" sz="1000" dirty="0">
                <a:solidFill>
                  <a:schemeClr val="bg1"/>
                </a:solidFill>
                <a:latin typeface="Calibri Light"/>
                <a:ea typeface="+mn-lt"/>
                <a:cs typeface="+mn-lt"/>
              </a:rPr>
              <a:t>MIND READER </a:t>
            </a:r>
          </a:p>
          <a:p>
            <a:pPr marL="171450" indent="-171450">
              <a:buFontTx/>
              <a:buChar char="-"/>
            </a:pPr>
            <a:r>
              <a:rPr lang="en-GB" sz="1000" dirty="0">
                <a:solidFill>
                  <a:schemeClr val="bg1"/>
                </a:solidFill>
                <a:latin typeface="Calibri Light"/>
                <a:ea typeface="+mn-lt"/>
                <a:cs typeface="+mn-lt"/>
              </a:rPr>
              <a:t>SINGING WAITERS </a:t>
            </a:r>
          </a:p>
          <a:p>
            <a:pPr marL="171450" indent="-171450">
              <a:buFontTx/>
              <a:buChar char="-"/>
            </a:pPr>
            <a:r>
              <a:rPr lang="en-GB" sz="1000" dirty="0">
                <a:solidFill>
                  <a:schemeClr val="bg1"/>
                </a:solidFill>
                <a:latin typeface="Calibri Light"/>
                <a:ea typeface="+mn-lt"/>
                <a:cs typeface="+mn-lt"/>
              </a:rPr>
              <a:t>COCKTAIL MAKING </a:t>
            </a:r>
          </a:p>
          <a:p>
            <a:pPr marL="171450" indent="-171450">
              <a:buFontTx/>
              <a:buChar char="-"/>
            </a:pPr>
            <a:r>
              <a:rPr lang="en-GB" sz="1000" dirty="0">
                <a:solidFill>
                  <a:schemeClr val="bg1"/>
                </a:solidFill>
                <a:latin typeface="Calibri Light"/>
                <a:ea typeface="+mn-lt"/>
                <a:cs typeface="+mn-lt"/>
              </a:rPr>
              <a:t>FAIRGROUND STALLS </a:t>
            </a:r>
          </a:p>
          <a:p>
            <a:pPr marL="171450" indent="-171450">
              <a:buFontTx/>
              <a:buChar char="-"/>
            </a:pPr>
            <a:r>
              <a:rPr lang="en-GB" sz="1000" dirty="0">
                <a:solidFill>
                  <a:schemeClr val="bg1"/>
                </a:solidFill>
                <a:latin typeface="Calibri Light"/>
                <a:ea typeface="+mn-lt"/>
                <a:cs typeface="+mn-lt"/>
              </a:rPr>
              <a:t>AIR HOCKEY </a:t>
            </a:r>
          </a:p>
          <a:p>
            <a:pPr marL="171450" indent="-171450">
              <a:buFontTx/>
              <a:buChar char="-"/>
            </a:pPr>
            <a:r>
              <a:rPr lang="en-GB" sz="1000" dirty="0">
                <a:solidFill>
                  <a:schemeClr val="bg1"/>
                </a:solidFill>
                <a:latin typeface="Calibri Light"/>
                <a:ea typeface="+mn-lt"/>
                <a:cs typeface="+mn-lt"/>
              </a:rPr>
              <a:t>TABLE FOOTBALL </a:t>
            </a:r>
          </a:p>
          <a:p>
            <a:pPr marL="171450" indent="-171450">
              <a:buFontTx/>
              <a:buChar char="-"/>
            </a:pPr>
            <a:r>
              <a:rPr lang="en-GB" sz="1000" dirty="0">
                <a:solidFill>
                  <a:schemeClr val="bg1"/>
                </a:solidFill>
                <a:latin typeface="Calibri Light"/>
                <a:ea typeface="+mn-lt"/>
                <a:cs typeface="+mn-lt"/>
              </a:rPr>
              <a:t>GIANT GAMES </a:t>
            </a:r>
          </a:p>
          <a:p>
            <a:pPr marL="171450" indent="-171450">
              <a:buFontTx/>
              <a:buChar char="-"/>
            </a:pPr>
            <a:r>
              <a:rPr lang="en-GB" sz="1000" dirty="0">
                <a:solidFill>
                  <a:schemeClr val="bg1"/>
                </a:solidFill>
                <a:latin typeface="Calibri Light"/>
                <a:ea typeface="+mn-lt"/>
                <a:cs typeface="+mn-lt"/>
              </a:rPr>
              <a:t>TABLE TENNIS </a:t>
            </a:r>
          </a:p>
          <a:p>
            <a:pPr marL="171450" indent="-171450">
              <a:buFontTx/>
              <a:buChar char="-"/>
            </a:pPr>
            <a:r>
              <a:rPr lang="en-GB" sz="1000" dirty="0">
                <a:solidFill>
                  <a:schemeClr val="bg1"/>
                </a:solidFill>
                <a:latin typeface="Calibri Light"/>
                <a:ea typeface="+mn-lt"/>
                <a:cs typeface="+mn-lt"/>
              </a:rPr>
              <a:t>POOL TABLE</a:t>
            </a:r>
          </a:p>
          <a:p>
            <a:pPr marL="171450" indent="-171450">
              <a:buFontTx/>
              <a:buChar char="-"/>
            </a:pPr>
            <a:r>
              <a:rPr lang="en-GB" sz="1000" dirty="0">
                <a:solidFill>
                  <a:schemeClr val="bg1"/>
                </a:solidFill>
                <a:latin typeface="Calibri Light"/>
                <a:ea typeface="+mn-lt"/>
                <a:cs typeface="+mn-lt"/>
              </a:rPr>
              <a:t>GIANT SCALEXTRIC TABLE </a:t>
            </a:r>
          </a:p>
          <a:p>
            <a:pPr marL="171450" indent="-171450">
              <a:buFontTx/>
              <a:buChar char="-"/>
            </a:pPr>
            <a:r>
              <a:rPr lang="en-GB" sz="1000" dirty="0">
                <a:solidFill>
                  <a:schemeClr val="bg1"/>
                </a:solidFill>
                <a:latin typeface="Calibri Light"/>
                <a:ea typeface="+mn-lt"/>
                <a:cs typeface="+mn-lt"/>
              </a:rPr>
              <a:t>HIGH STRIKER </a:t>
            </a:r>
          </a:p>
          <a:p>
            <a:pPr marL="171450" indent="-171450">
              <a:buFontTx/>
              <a:buChar char="-"/>
            </a:pPr>
            <a:r>
              <a:rPr lang="en-GB" sz="1000" dirty="0">
                <a:solidFill>
                  <a:schemeClr val="bg1"/>
                </a:solidFill>
                <a:latin typeface="Calibri Light"/>
                <a:ea typeface="+mn-lt"/>
                <a:cs typeface="+mn-lt"/>
              </a:rPr>
              <a:t>DJ &amp; KARAOKE </a:t>
            </a:r>
          </a:p>
          <a:p>
            <a:pPr marL="171450" indent="-171450">
              <a:buFontTx/>
              <a:buChar char="-"/>
            </a:pPr>
            <a:endParaRPr lang="en-GB" sz="1000" dirty="0">
              <a:solidFill>
                <a:schemeClr val="bg1"/>
              </a:solidFill>
              <a:latin typeface="Calibri Light"/>
              <a:ea typeface="+mn-lt"/>
              <a:cs typeface="+mn-lt"/>
            </a:endParaRPr>
          </a:p>
        </p:txBody>
      </p:sp>
      <p:sp>
        <p:nvSpPr>
          <p:cNvPr id="13" name="TextBox 12">
            <a:extLst>
              <a:ext uri="{FF2B5EF4-FFF2-40B4-BE49-F238E27FC236}">
                <a16:creationId xmlns:a16="http://schemas.microsoft.com/office/drawing/2014/main" id="{AE66BF3B-B941-4E93-9C74-25D0EAAA9592}"/>
              </a:ext>
            </a:extLst>
          </p:cNvPr>
          <p:cNvSpPr txBox="1"/>
          <p:nvPr/>
        </p:nvSpPr>
        <p:spPr>
          <a:xfrm>
            <a:off x="1815" y="-793"/>
            <a:ext cx="12193134" cy="400110"/>
          </a:xfrm>
          <a:prstGeom prst="rect">
            <a:avLst/>
          </a:prstGeom>
          <a:solidFill>
            <a:schemeClr val="tx1">
              <a:lumMod val="75000"/>
              <a:lumOff val="2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Calibri Light"/>
                <a:cs typeface="Calibri Light"/>
              </a:rPr>
              <a:t>INFORMAL EVENING OPTIONS</a:t>
            </a:r>
            <a:endParaRPr lang="en-US" dirty="0">
              <a:solidFill>
                <a:schemeClr val="bg1"/>
              </a:solidFill>
            </a:endParaRPr>
          </a:p>
        </p:txBody>
      </p:sp>
      <p:pic>
        <p:nvPicPr>
          <p:cNvPr id="17" name="Picture 7" descr="A picture containing drawing, sign, mug&#10;&#10;Description generated with very high confidence">
            <a:extLst>
              <a:ext uri="{FF2B5EF4-FFF2-40B4-BE49-F238E27FC236}">
                <a16:creationId xmlns:a16="http://schemas.microsoft.com/office/drawing/2014/main" id="{B8032DB2-D25E-4F08-B7D1-D5D99396FA08}"/>
              </a:ext>
            </a:extLst>
          </p:cNvPr>
          <p:cNvPicPr>
            <a:picLocks noChangeAspect="1"/>
          </p:cNvPicPr>
          <p:nvPr/>
        </p:nvPicPr>
        <p:blipFill>
          <a:blip r:embed="rId3"/>
          <a:stretch>
            <a:fillRect/>
          </a:stretch>
        </p:blipFill>
        <p:spPr>
          <a:xfrm>
            <a:off x="285475" y="6456880"/>
            <a:ext cx="949990" cy="302709"/>
          </a:xfrm>
          <a:prstGeom prst="rect">
            <a:avLst/>
          </a:prstGeom>
        </p:spPr>
      </p:pic>
      <p:sp>
        <p:nvSpPr>
          <p:cNvPr id="12" name="TextBox 11">
            <a:extLst>
              <a:ext uri="{FF2B5EF4-FFF2-40B4-BE49-F238E27FC236}">
                <a16:creationId xmlns:a16="http://schemas.microsoft.com/office/drawing/2014/main" id="{87778F0B-9931-41F2-83B5-419EB4DA58F3}"/>
              </a:ext>
            </a:extLst>
          </p:cNvPr>
          <p:cNvSpPr txBox="1"/>
          <p:nvPr/>
        </p:nvSpPr>
        <p:spPr>
          <a:xfrm>
            <a:off x="6830545" y="6489885"/>
            <a:ext cx="1775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www.actiondays.co.uk</a:t>
            </a:r>
            <a:endParaRPr lang="en-US" sz="1400">
              <a:solidFill>
                <a:schemeClr val="bg1"/>
              </a:solidFill>
              <a:latin typeface="Calibri Light"/>
            </a:endParaRPr>
          </a:p>
        </p:txBody>
      </p:sp>
      <p:sp>
        <p:nvSpPr>
          <p:cNvPr id="14" name="TextBox 13">
            <a:extLst>
              <a:ext uri="{FF2B5EF4-FFF2-40B4-BE49-F238E27FC236}">
                <a16:creationId xmlns:a16="http://schemas.microsoft.com/office/drawing/2014/main" id="{C0DB76C6-BCB7-47E3-A15C-669214D4B8D6}"/>
              </a:ext>
            </a:extLst>
          </p:cNvPr>
          <p:cNvSpPr txBox="1"/>
          <p:nvPr/>
        </p:nvSpPr>
        <p:spPr>
          <a:xfrm>
            <a:off x="8649821" y="6489326"/>
            <a:ext cx="14164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cs typeface="Calibri Light"/>
              </a:rPr>
              <a:t>   01773 766 050</a:t>
            </a:r>
          </a:p>
        </p:txBody>
      </p:sp>
      <p:sp>
        <p:nvSpPr>
          <p:cNvPr id="16" name="TextBox 15">
            <a:extLst>
              <a:ext uri="{FF2B5EF4-FFF2-40B4-BE49-F238E27FC236}">
                <a16:creationId xmlns:a16="http://schemas.microsoft.com/office/drawing/2014/main" id="{79975906-8834-441A-B85B-FDBA7B1BA258}"/>
              </a:ext>
            </a:extLst>
          </p:cNvPr>
          <p:cNvSpPr txBox="1"/>
          <p:nvPr/>
        </p:nvSpPr>
        <p:spPr>
          <a:xfrm>
            <a:off x="10157011" y="6490446"/>
            <a:ext cx="18915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libri Light"/>
                <a:ea typeface="+mn-lt"/>
                <a:cs typeface="+mn-lt"/>
              </a:rPr>
              <a:t>sales@actiondays.co.uk</a:t>
            </a:r>
          </a:p>
        </p:txBody>
      </p:sp>
      <p:cxnSp>
        <p:nvCxnSpPr>
          <p:cNvPr id="18" name="Straight Arrow Connector 17">
            <a:extLst>
              <a:ext uri="{FF2B5EF4-FFF2-40B4-BE49-F238E27FC236}">
                <a16:creationId xmlns:a16="http://schemas.microsoft.com/office/drawing/2014/main" id="{1FD3E85B-69FD-41A1-B845-B871B8E19940}"/>
              </a:ext>
            </a:extLst>
          </p:cNvPr>
          <p:cNvCxnSpPr/>
          <p:nvPr/>
        </p:nvCxnSpPr>
        <p:spPr>
          <a:xfrm flipH="1">
            <a:off x="86940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4AA4DF-5450-44F5-87EE-31A6775A45A7}"/>
              </a:ext>
            </a:extLst>
          </p:cNvPr>
          <p:cNvCxnSpPr>
            <a:cxnSpLocks/>
          </p:cNvCxnSpPr>
          <p:nvPr/>
        </p:nvCxnSpPr>
        <p:spPr>
          <a:xfrm flipH="1">
            <a:off x="10065685" y="6493248"/>
            <a:ext cx="0" cy="268942"/>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descr="People playing cards on a table&#10;&#10;Description automatically generated with low confidence">
            <a:extLst>
              <a:ext uri="{FF2B5EF4-FFF2-40B4-BE49-F238E27FC236}">
                <a16:creationId xmlns:a16="http://schemas.microsoft.com/office/drawing/2014/main" id="{352C2E73-00CC-4263-86FF-289E1FA6C5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834" y="4979103"/>
            <a:ext cx="1806360" cy="1204340"/>
          </a:xfrm>
          <a:prstGeom prst="rect">
            <a:avLst/>
          </a:prstGeom>
        </p:spPr>
      </p:pic>
      <p:pic>
        <p:nvPicPr>
          <p:cNvPr id="9" name="Picture 8" descr="A person playing a board game&#10;&#10;Description automatically generated with medium confidence">
            <a:extLst>
              <a:ext uri="{FF2B5EF4-FFF2-40B4-BE49-F238E27FC236}">
                <a16:creationId xmlns:a16="http://schemas.microsoft.com/office/drawing/2014/main" id="{4A80CF0F-7292-435A-8CA0-7193D976D3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0038" y="4976091"/>
            <a:ext cx="1806360" cy="1204340"/>
          </a:xfrm>
          <a:prstGeom prst="rect">
            <a:avLst/>
          </a:prstGeom>
        </p:spPr>
      </p:pic>
      <p:pic>
        <p:nvPicPr>
          <p:cNvPr id="25" name="Picture 24" descr="A group of people around a table&#10;&#10;Description automatically generated with medium confidence">
            <a:extLst>
              <a:ext uri="{FF2B5EF4-FFF2-40B4-BE49-F238E27FC236}">
                <a16:creationId xmlns:a16="http://schemas.microsoft.com/office/drawing/2014/main" id="{646CF7B8-CC8C-484A-9545-EE85DF43FF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2242" y="4979516"/>
            <a:ext cx="1806360" cy="1204240"/>
          </a:xfrm>
          <a:prstGeom prst="rect">
            <a:avLst/>
          </a:prstGeom>
        </p:spPr>
      </p:pic>
      <p:pic>
        <p:nvPicPr>
          <p:cNvPr id="28" name="Picture 27" descr="A picture containing person, indoor&#10;&#10;Description automatically generated">
            <a:extLst>
              <a:ext uri="{FF2B5EF4-FFF2-40B4-BE49-F238E27FC236}">
                <a16:creationId xmlns:a16="http://schemas.microsoft.com/office/drawing/2014/main" id="{48401BEF-9540-44F5-B023-B7EB634069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87158" y="4971568"/>
            <a:ext cx="1806201" cy="1204240"/>
          </a:xfrm>
          <a:prstGeom prst="rect">
            <a:avLst/>
          </a:prstGeom>
        </p:spPr>
      </p:pic>
      <p:pic>
        <p:nvPicPr>
          <p:cNvPr id="31" name="Picture 30" descr="A person standing next to a yellow race car with people around&#10;&#10;Description automatically generated with medium confidence">
            <a:extLst>
              <a:ext uri="{FF2B5EF4-FFF2-40B4-BE49-F238E27FC236}">
                <a16:creationId xmlns:a16="http://schemas.microsoft.com/office/drawing/2014/main" id="{A472346F-352C-4DC6-8980-13A65F7E9D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51625" y="4973693"/>
            <a:ext cx="1620502" cy="1209750"/>
          </a:xfrm>
          <a:prstGeom prst="rect">
            <a:avLst/>
          </a:prstGeom>
        </p:spPr>
      </p:pic>
      <p:pic>
        <p:nvPicPr>
          <p:cNvPr id="33" name="Picture 32" descr="A picture containing grass, outdoor, building, lawn&#10;&#10;Description automatically generated">
            <a:extLst>
              <a:ext uri="{FF2B5EF4-FFF2-40B4-BE49-F238E27FC236}">
                <a16:creationId xmlns:a16="http://schemas.microsoft.com/office/drawing/2014/main" id="{EF8E6CB2-3F56-48C2-916A-F37B7F8495F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25235" y="4971567"/>
            <a:ext cx="1615833" cy="1211875"/>
          </a:xfrm>
          <a:prstGeom prst="rect">
            <a:avLst/>
          </a:prstGeom>
        </p:spPr>
      </p:pic>
    </p:spTree>
    <p:custDataLst>
      <p:tags r:id="rId1"/>
    </p:custDataLst>
    <p:extLst>
      <p:ext uri="{BB962C8B-B14F-4D97-AF65-F5344CB8AC3E}">
        <p14:creationId xmlns:p14="http://schemas.microsoft.com/office/powerpoint/2010/main" val="2439258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88C908E4A4E941BF18E8ABE2982848" ma:contentTypeVersion="14" ma:contentTypeDescription="Create a new document." ma:contentTypeScope="" ma:versionID="5f89b9c4632c8905dd2ebf6a66ac94a7">
  <xsd:schema xmlns:xsd="http://www.w3.org/2001/XMLSchema" xmlns:xs="http://www.w3.org/2001/XMLSchema" xmlns:p="http://schemas.microsoft.com/office/2006/metadata/properties" xmlns:ns2="74f0f948-47c1-47a8-a6ca-09994811c913" xmlns:ns3="7a885c19-d3c3-4df8-8e8a-e5b2937b1b84" targetNamespace="http://schemas.microsoft.com/office/2006/metadata/properties" ma:root="true" ma:fieldsID="51584ee0106503bf08652b87a24d2edf" ns2:_="" ns3:_="">
    <xsd:import namespace="74f0f948-47c1-47a8-a6ca-09994811c913"/>
    <xsd:import namespace="7a885c19-d3c3-4df8-8e8a-e5b2937b1b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Thumbmail"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0f948-47c1-47a8-a6ca-09994811c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Thumbmail" ma:index="16" nillable="true" ma:displayName="Thumbnail" ma:format="Image" ma:internalName="Thumbm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885c19-d3c3-4df8-8e8a-e5b2937b1b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mail xmlns="74f0f948-47c1-47a8-a6ca-09994811c913">
      <Url xsi:nil="true"/>
      <Description xsi:nil="true"/>
    </Thumbmail>
  </documentManagement>
</p:properties>
</file>

<file path=customXml/itemProps1.xml><?xml version="1.0" encoding="utf-8"?>
<ds:datastoreItem xmlns:ds="http://schemas.openxmlformats.org/officeDocument/2006/customXml" ds:itemID="{A28E66D6-5AC8-4626-B915-E9E8716F3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f0f948-47c1-47a8-a6ca-09994811c913"/>
    <ds:schemaRef ds:uri="7a885c19-d3c3-4df8-8e8a-e5b2937b1b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E6FB31-CAF9-4B96-B9D3-9F50867ED2EC}">
  <ds:schemaRefs>
    <ds:schemaRef ds:uri="http://schemas.microsoft.com/sharepoint/v3/contenttype/forms"/>
  </ds:schemaRefs>
</ds:datastoreItem>
</file>

<file path=customXml/itemProps3.xml><?xml version="1.0" encoding="utf-8"?>
<ds:datastoreItem xmlns:ds="http://schemas.openxmlformats.org/officeDocument/2006/customXml" ds:itemID="{7028FAB2-6775-44C9-A727-AA30571390C3}">
  <ds:schemaRefs>
    <ds:schemaRef ds:uri="74f0f948-47c1-47a8-a6ca-09994811c91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a885c19-d3c3-4df8-8e8a-e5b2937b1b8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118</TotalTime>
  <Words>2913</Words>
  <Application>Microsoft Office PowerPoint</Application>
  <PresentationFormat>Widescreen</PresentationFormat>
  <Paragraphs>300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Arial,Sans-Serif</vt:lpstr>
      <vt:lpstr>Avenir Next LT Pro</vt:lpstr>
      <vt:lpstr>Avenir Next LT Pro Light</vt:lpstr>
      <vt:lpstr>Calibri</vt:lpstr>
      <vt:lpstr>Calibri Light</vt:lpstr>
      <vt:lpstr>RetrospectVTI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EventCrew</dc:creator>
  <cp:lastModifiedBy>Alicia Currie</cp:lastModifiedBy>
  <cp:revision>87</cp:revision>
  <dcterms:created xsi:type="dcterms:W3CDTF">2020-04-22T11:28:52Z</dcterms:created>
  <dcterms:modified xsi:type="dcterms:W3CDTF">2022-02-02T17:15:44Z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0x010100A488C908E4A4E941BF18E8ABE2982848</vt:lpwstr>
  </property>
</Properties>
</file>